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0"/>
  </p:notesMasterIdLst>
  <p:sldIdLst>
    <p:sldId id="256" r:id="rId2"/>
    <p:sldId id="257" r:id="rId3"/>
    <p:sldId id="307" r:id="rId4"/>
    <p:sldId id="308" r:id="rId5"/>
    <p:sldId id="309" r:id="rId6"/>
    <p:sldId id="310" r:id="rId7"/>
    <p:sldId id="311" r:id="rId8"/>
    <p:sldId id="312" r:id="rId9"/>
    <p:sldId id="258" r:id="rId10"/>
    <p:sldId id="305" r:id="rId11"/>
    <p:sldId id="313" r:id="rId12"/>
    <p:sldId id="316" r:id="rId13"/>
    <p:sldId id="314" r:id="rId14"/>
    <p:sldId id="315" r:id="rId15"/>
    <p:sldId id="280" r:id="rId16"/>
    <p:sldId id="265" r:id="rId17"/>
    <p:sldId id="287" r:id="rId18"/>
    <p:sldId id="317" r:id="rId19"/>
    <p:sldId id="289" r:id="rId20"/>
    <p:sldId id="301" r:id="rId21"/>
    <p:sldId id="290" r:id="rId22"/>
    <p:sldId id="291" r:id="rId23"/>
    <p:sldId id="292" r:id="rId24"/>
    <p:sldId id="295" r:id="rId25"/>
    <p:sldId id="296" r:id="rId26"/>
    <p:sldId id="299" r:id="rId27"/>
    <p:sldId id="318" r:id="rId28"/>
    <p:sldId id="294" r:id="rId29"/>
    <p:sldId id="297" r:id="rId30"/>
    <p:sldId id="298" r:id="rId31"/>
    <p:sldId id="300" r:id="rId32"/>
    <p:sldId id="284" r:id="rId33"/>
    <p:sldId id="320" r:id="rId34"/>
    <p:sldId id="321" r:id="rId35"/>
    <p:sldId id="319" r:id="rId36"/>
    <p:sldId id="277" r:id="rId37"/>
    <p:sldId id="283" r:id="rId38"/>
    <p:sldId id="281" r:id="rId39"/>
    <p:sldId id="322" r:id="rId40"/>
    <p:sldId id="271" r:id="rId41"/>
    <p:sldId id="272" r:id="rId42"/>
    <p:sldId id="273" r:id="rId43"/>
    <p:sldId id="274" r:id="rId44"/>
    <p:sldId id="276" r:id="rId45"/>
    <p:sldId id="275" r:id="rId46"/>
    <p:sldId id="270" r:id="rId47"/>
    <p:sldId id="268"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9" autoAdjust="0"/>
    <p:restoredTop sz="94660"/>
  </p:normalViewPr>
  <p:slideViewPr>
    <p:cSldViewPr snapToGrid="0">
      <p:cViewPr varScale="1">
        <p:scale>
          <a:sx n="74" d="100"/>
          <a:sy n="74" d="100"/>
        </p:scale>
        <p:origin x="-54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5649C-CD43-410A-B33F-1E115EE28AF5}" type="datetimeFigureOut">
              <a:rPr lang="en-TT" smtClean="0"/>
              <a:t>15/01/2018</a:t>
            </a:fld>
            <a:endParaRPr lang="en-T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4B762-A5CF-42BA-B616-F32D0EA4CB54}" type="slidenum">
              <a:rPr lang="en-TT" smtClean="0"/>
              <a:t>‹#›</a:t>
            </a:fld>
            <a:endParaRPr lang="en-TT"/>
          </a:p>
        </p:txBody>
      </p:sp>
    </p:spTree>
    <p:extLst>
      <p:ext uri="{BB962C8B-B14F-4D97-AF65-F5344CB8AC3E}">
        <p14:creationId xmlns:p14="http://schemas.microsoft.com/office/powerpoint/2010/main" val="157812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TT" dirty="0"/>
              <a:t>FAO / UN Representatives convinced the Opposition</a:t>
            </a:r>
          </a:p>
        </p:txBody>
      </p:sp>
      <p:sp>
        <p:nvSpPr>
          <p:cNvPr id="4" name="Slide Number Placeholder 3"/>
          <p:cNvSpPr>
            <a:spLocks noGrp="1"/>
          </p:cNvSpPr>
          <p:nvPr>
            <p:ph type="sldNum" sz="quarter" idx="10"/>
          </p:nvPr>
        </p:nvSpPr>
        <p:spPr/>
        <p:txBody>
          <a:bodyPr/>
          <a:lstStyle/>
          <a:p>
            <a:fld id="{06E570EA-2A66-4604-B98C-B9DB3FED857C}" type="slidenum">
              <a:rPr lang="en-TT" smtClean="0"/>
              <a:t>40</a:t>
            </a:fld>
            <a:endParaRPr lang="en-TT"/>
          </a:p>
        </p:txBody>
      </p:sp>
    </p:spTree>
    <p:extLst>
      <p:ext uri="{BB962C8B-B14F-4D97-AF65-F5344CB8AC3E}">
        <p14:creationId xmlns:p14="http://schemas.microsoft.com/office/powerpoint/2010/main" val="265688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TT" dirty="0"/>
              <a:t>FAO / UN Representatives convinced the Opposition</a:t>
            </a:r>
          </a:p>
        </p:txBody>
      </p:sp>
      <p:sp>
        <p:nvSpPr>
          <p:cNvPr id="4" name="Slide Number Placeholder 3"/>
          <p:cNvSpPr>
            <a:spLocks noGrp="1"/>
          </p:cNvSpPr>
          <p:nvPr>
            <p:ph type="sldNum" sz="quarter" idx="10"/>
          </p:nvPr>
        </p:nvSpPr>
        <p:spPr/>
        <p:txBody>
          <a:bodyPr/>
          <a:lstStyle/>
          <a:p>
            <a:fld id="{06E570EA-2A66-4604-B98C-B9DB3FED857C}" type="slidenum">
              <a:rPr lang="en-TT" smtClean="0"/>
              <a:t>41</a:t>
            </a:fld>
            <a:endParaRPr lang="en-TT"/>
          </a:p>
        </p:txBody>
      </p:sp>
    </p:spTree>
    <p:extLst>
      <p:ext uri="{BB962C8B-B14F-4D97-AF65-F5344CB8AC3E}">
        <p14:creationId xmlns:p14="http://schemas.microsoft.com/office/powerpoint/2010/main" val="1339303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TT" dirty="0"/>
              <a:t>FAO / UN Representatives convinced the Opposition</a:t>
            </a:r>
          </a:p>
        </p:txBody>
      </p:sp>
      <p:sp>
        <p:nvSpPr>
          <p:cNvPr id="4" name="Slide Number Placeholder 3"/>
          <p:cNvSpPr>
            <a:spLocks noGrp="1"/>
          </p:cNvSpPr>
          <p:nvPr>
            <p:ph type="sldNum" sz="quarter" idx="10"/>
          </p:nvPr>
        </p:nvSpPr>
        <p:spPr/>
        <p:txBody>
          <a:bodyPr/>
          <a:lstStyle/>
          <a:p>
            <a:fld id="{06E570EA-2A66-4604-B98C-B9DB3FED857C}" type="slidenum">
              <a:rPr lang="en-TT" smtClean="0"/>
              <a:t>42</a:t>
            </a:fld>
            <a:endParaRPr lang="en-TT"/>
          </a:p>
        </p:txBody>
      </p:sp>
    </p:spTree>
    <p:extLst>
      <p:ext uri="{BB962C8B-B14F-4D97-AF65-F5344CB8AC3E}">
        <p14:creationId xmlns:p14="http://schemas.microsoft.com/office/powerpoint/2010/main" val="190493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TT" dirty="0"/>
              <a:t>FAO / UN Representatives convinced the Opposition</a:t>
            </a:r>
          </a:p>
        </p:txBody>
      </p:sp>
      <p:sp>
        <p:nvSpPr>
          <p:cNvPr id="4" name="Slide Number Placeholder 3"/>
          <p:cNvSpPr>
            <a:spLocks noGrp="1"/>
          </p:cNvSpPr>
          <p:nvPr>
            <p:ph type="sldNum" sz="quarter" idx="10"/>
          </p:nvPr>
        </p:nvSpPr>
        <p:spPr/>
        <p:txBody>
          <a:bodyPr/>
          <a:lstStyle/>
          <a:p>
            <a:fld id="{06E570EA-2A66-4604-B98C-B9DB3FED857C}" type="slidenum">
              <a:rPr lang="en-TT" smtClean="0"/>
              <a:t>43</a:t>
            </a:fld>
            <a:endParaRPr lang="en-TT"/>
          </a:p>
        </p:txBody>
      </p:sp>
    </p:spTree>
    <p:extLst>
      <p:ext uri="{BB962C8B-B14F-4D97-AF65-F5344CB8AC3E}">
        <p14:creationId xmlns:p14="http://schemas.microsoft.com/office/powerpoint/2010/main" val="93794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TT" dirty="0"/>
              <a:t>PSM Presented at the Regional Meeting of the Ministers of Agriculture and Caribbean Week of Agriculture</a:t>
            </a:r>
          </a:p>
        </p:txBody>
      </p:sp>
      <p:sp>
        <p:nvSpPr>
          <p:cNvPr id="4" name="Slide Number Placeholder 3"/>
          <p:cNvSpPr>
            <a:spLocks noGrp="1"/>
          </p:cNvSpPr>
          <p:nvPr>
            <p:ph type="sldNum" sz="quarter" idx="10"/>
          </p:nvPr>
        </p:nvSpPr>
        <p:spPr/>
        <p:txBody>
          <a:bodyPr/>
          <a:lstStyle/>
          <a:p>
            <a:fld id="{06E570EA-2A66-4604-B98C-B9DB3FED857C}" type="slidenum">
              <a:rPr lang="en-TT" smtClean="0"/>
              <a:t>44</a:t>
            </a:fld>
            <a:endParaRPr lang="en-TT"/>
          </a:p>
        </p:txBody>
      </p:sp>
    </p:spTree>
    <p:extLst>
      <p:ext uri="{BB962C8B-B14F-4D97-AF65-F5344CB8AC3E}">
        <p14:creationId xmlns:p14="http://schemas.microsoft.com/office/powerpoint/2010/main" val="2025687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TT" dirty="0"/>
              <a:t>School feeding program</a:t>
            </a:r>
          </a:p>
        </p:txBody>
      </p:sp>
      <p:sp>
        <p:nvSpPr>
          <p:cNvPr id="4" name="Slide Number Placeholder 3"/>
          <p:cNvSpPr>
            <a:spLocks noGrp="1"/>
          </p:cNvSpPr>
          <p:nvPr>
            <p:ph type="sldNum" sz="quarter" idx="10"/>
          </p:nvPr>
        </p:nvSpPr>
        <p:spPr/>
        <p:txBody>
          <a:bodyPr/>
          <a:lstStyle/>
          <a:p>
            <a:fld id="{06E570EA-2A66-4604-B98C-B9DB3FED857C}" type="slidenum">
              <a:rPr lang="en-TT" smtClean="0"/>
              <a:t>46</a:t>
            </a:fld>
            <a:endParaRPr lang="en-TT"/>
          </a:p>
        </p:txBody>
      </p:sp>
    </p:spTree>
    <p:extLst>
      <p:ext uri="{BB962C8B-B14F-4D97-AF65-F5344CB8AC3E}">
        <p14:creationId xmlns:p14="http://schemas.microsoft.com/office/powerpoint/2010/main" val="2602354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TT" dirty="0"/>
              <a:t>Can you move a mountain? This is what 17 huge goals may seem, but in smaller pieces it can be achieved. That mountain can move piece by piece. </a:t>
            </a:r>
          </a:p>
        </p:txBody>
      </p:sp>
      <p:sp>
        <p:nvSpPr>
          <p:cNvPr id="4" name="Slide Number Placeholder 3"/>
          <p:cNvSpPr>
            <a:spLocks noGrp="1"/>
          </p:cNvSpPr>
          <p:nvPr>
            <p:ph type="sldNum" sz="quarter" idx="10"/>
          </p:nvPr>
        </p:nvSpPr>
        <p:spPr/>
        <p:txBody>
          <a:bodyPr/>
          <a:lstStyle/>
          <a:p>
            <a:fld id="{06E570EA-2A66-4604-B98C-B9DB3FED857C}" type="slidenum">
              <a:rPr lang="en-TT" smtClean="0"/>
              <a:t>47</a:t>
            </a:fld>
            <a:endParaRPr lang="en-TT"/>
          </a:p>
        </p:txBody>
      </p:sp>
    </p:spTree>
    <p:extLst>
      <p:ext uri="{BB962C8B-B14F-4D97-AF65-F5344CB8AC3E}">
        <p14:creationId xmlns:p14="http://schemas.microsoft.com/office/powerpoint/2010/main" val="1359610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8D150DC-6E7A-4D85-9E34-54EB1B118213}" type="datetimeFigureOut">
              <a:rPr lang="en-TT" smtClean="0"/>
              <a:t>15/01/2018</a:t>
            </a:fld>
            <a:endParaRPr lang="en-TT"/>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TT"/>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89EADE-D71E-4705-8C35-F9AB23057146}" type="slidenum">
              <a:rPr lang="en-TT" smtClean="0"/>
              <a:t>‹#›</a:t>
            </a:fld>
            <a:endParaRPr lang="en-TT"/>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D150DC-6E7A-4D85-9E34-54EB1B118213}" type="datetimeFigureOut">
              <a:rPr lang="en-TT" smtClean="0"/>
              <a:t>15/01/2018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1489EADE-D71E-4705-8C35-F9AB23057146}" type="slidenum">
              <a:rPr lang="en-TT" smtClean="0"/>
              <a:t>‹#›</a:t>
            </a:fld>
            <a:endParaRPr lang="en-TT"/>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D150DC-6E7A-4D85-9E34-54EB1B118213}" type="datetimeFigureOut">
              <a:rPr lang="en-TT" smtClean="0"/>
              <a:t>15/01/2018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1489EADE-D71E-4705-8C35-F9AB23057146}" type="slidenum">
              <a:rPr lang="en-TT" smtClean="0"/>
              <a:t>‹#›</a:t>
            </a:fld>
            <a:endParaRPr lang="en-TT"/>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D150DC-6E7A-4D85-9E34-54EB1B118213}" type="datetimeFigureOut">
              <a:rPr lang="en-TT" smtClean="0"/>
              <a:t>15/01/2018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1489EADE-D71E-4705-8C35-F9AB23057146}" type="slidenum">
              <a:rPr lang="en-TT" smtClean="0"/>
              <a:t>‹#›</a:t>
            </a:fld>
            <a:endParaRPr lang="en-TT"/>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D150DC-6E7A-4D85-9E34-54EB1B118213}" type="datetimeFigureOut">
              <a:rPr lang="en-TT" smtClean="0"/>
              <a:t>15/01/2018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1489EADE-D71E-4705-8C35-F9AB23057146}" type="slidenum">
              <a:rPr lang="en-TT" smtClean="0"/>
              <a:t>‹#›</a:t>
            </a:fld>
            <a:endParaRPr lang="en-T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D150DC-6E7A-4D85-9E34-54EB1B118213}" type="datetimeFigureOut">
              <a:rPr lang="en-TT" smtClean="0"/>
              <a:t>15/01/2018</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1489EADE-D71E-4705-8C35-F9AB23057146}" type="slidenum">
              <a:rPr lang="en-TT" smtClean="0"/>
              <a:t>‹#›</a:t>
            </a:fld>
            <a:endParaRPr lang="en-TT"/>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D150DC-6E7A-4D85-9E34-54EB1B118213}" type="datetimeFigureOut">
              <a:rPr lang="en-TT" smtClean="0"/>
              <a:t>15/01/2018</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1489EADE-D71E-4705-8C35-F9AB23057146}" type="slidenum">
              <a:rPr lang="en-TT" smtClean="0"/>
              <a:t>‹#›</a:t>
            </a:fld>
            <a:endParaRPr lang="en-TT"/>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D150DC-6E7A-4D85-9E34-54EB1B118213}" type="datetimeFigureOut">
              <a:rPr lang="en-TT" smtClean="0"/>
              <a:t>15/01/2018</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1489EADE-D71E-4705-8C35-F9AB23057146}" type="slidenum">
              <a:rPr lang="en-TT" smtClean="0"/>
              <a:t>‹#›</a:t>
            </a:fld>
            <a:endParaRPr lang="en-TT"/>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150DC-6E7A-4D85-9E34-54EB1B118213}" type="datetimeFigureOut">
              <a:rPr lang="en-TT" smtClean="0"/>
              <a:t>15/01/2018</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1489EADE-D71E-4705-8C35-F9AB23057146}" type="slidenum">
              <a:rPr lang="en-TT" smtClean="0"/>
              <a:t>‹#›</a:t>
            </a:fld>
            <a:endParaRPr lang="en-T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D150DC-6E7A-4D85-9E34-54EB1B118213}" type="datetimeFigureOut">
              <a:rPr lang="en-TT" smtClean="0"/>
              <a:t>15/01/2018</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1489EADE-D71E-4705-8C35-F9AB23057146}" type="slidenum">
              <a:rPr lang="en-TT" smtClean="0"/>
              <a:t>‹#›</a:t>
            </a:fld>
            <a:endParaRPr lang="en-T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D150DC-6E7A-4D85-9E34-54EB1B118213}" type="datetimeFigureOut">
              <a:rPr lang="en-TT" smtClean="0"/>
              <a:t>15/01/2018</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1489EADE-D71E-4705-8C35-F9AB23057146}" type="slidenum">
              <a:rPr lang="en-TT" smtClean="0"/>
              <a:t>‹#›</a:t>
            </a:fld>
            <a:endParaRPr lang="en-T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38D150DC-6E7A-4D85-9E34-54EB1B118213}" type="datetimeFigureOut">
              <a:rPr lang="en-TT" smtClean="0"/>
              <a:t>15/01/2018</a:t>
            </a:fld>
            <a:endParaRPr lang="en-TT"/>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TT"/>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1489EADE-D71E-4705-8C35-F9AB23057146}" type="slidenum">
              <a:rPr lang="en-TT" smtClean="0"/>
              <a:t>‹#›</a:t>
            </a:fld>
            <a:endParaRPr lang="en-TT"/>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13F472-6063-4A2D-A255-7727857F82F2}"/>
              </a:ext>
            </a:extLst>
          </p:cNvPr>
          <p:cNvSpPr>
            <a:spLocks noGrp="1"/>
          </p:cNvSpPr>
          <p:nvPr>
            <p:ph type="ctrTitle"/>
          </p:nvPr>
        </p:nvSpPr>
        <p:spPr/>
        <p:txBody>
          <a:bodyPr/>
          <a:lstStyle/>
          <a:p>
            <a:r>
              <a:rPr lang="en-TT" dirty="0"/>
              <a:t>Sustainable Development Goals in the Caribbean</a:t>
            </a:r>
          </a:p>
        </p:txBody>
      </p:sp>
      <p:sp>
        <p:nvSpPr>
          <p:cNvPr id="3" name="Subtitle 2">
            <a:extLst>
              <a:ext uri="{FF2B5EF4-FFF2-40B4-BE49-F238E27FC236}">
                <a16:creationId xmlns:a16="http://schemas.microsoft.com/office/drawing/2014/main" xmlns="" id="{43D76515-4282-41BD-8B47-44B35C984BCC}"/>
              </a:ext>
            </a:extLst>
          </p:cNvPr>
          <p:cNvSpPr>
            <a:spLocks noGrp="1"/>
          </p:cNvSpPr>
          <p:nvPr>
            <p:ph type="subTitle" idx="1"/>
          </p:nvPr>
        </p:nvSpPr>
        <p:spPr>
          <a:xfrm>
            <a:off x="1524000" y="4450177"/>
            <a:ext cx="9144000" cy="1655762"/>
          </a:xfrm>
        </p:spPr>
        <p:txBody>
          <a:bodyPr/>
          <a:lstStyle/>
          <a:p>
            <a:r>
              <a:rPr lang="en-TT" dirty="0"/>
              <a:t>Presented by: Mr. Jai </a:t>
            </a:r>
            <a:r>
              <a:rPr lang="en-TT" dirty="0" err="1"/>
              <a:t>Rampersad</a:t>
            </a:r>
            <a:r>
              <a:rPr lang="en-TT" dirty="0"/>
              <a:t> </a:t>
            </a:r>
            <a:r>
              <a:rPr lang="en-TT" sz="1600" dirty="0"/>
              <a:t>IMBA (Distinction) BSc (First Class Honours)</a:t>
            </a:r>
          </a:p>
        </p:txBody>
      </p:sp>
    </p:spTree>
    <p:extLst>
      <p:ext uri="{BB962C8B-B14F-4D97-AF65-F5344CB8AC3E}">
        <p14:creationId xmlns:p14="http://schemas.microsoft.com/office/powerpoint/2010/main" val="294253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AEEF04-6A1E-4934-8E31-3C6138FC3698}"/>
              </a:ext>
            </a:extLst>
          </p:cNvPr>
          <p:cNvSpPr>
            <a:spLocks noGrp="1"/>
          </p:cNvSpPr>
          <p:nvPr>
            <p:ph idx="1"/>
          </p:nvPr>
        </p:nvSpPr>
        <p:spPr/>
        <p:txBody>
          <a:bodyPr>
            <a:normAutofit lnSpcReduction="10000"/>
          </a:bodyPr>
          <a:lstStyle/>
          <a:p>
            <a:r>
              <a:rPr lang="en-TT" dirty="0"/>
              <a:t>L</a:t>
            </a:r>
            <a:r>
              <a:rPr lang="en-TT" dirty="0" smtClean="0"/>
              <a:t>imited </a:t>
            </a:r>
            <a:r>
              <a:rPr lang="en-TT" dirty="0"/>
              <a:t>geographic size </a:t>
            </a:r>
          </a:p>
          <a:p>
            <a:r>
              <a:rPr lang="en-TT" dirty="0" smtClean="0"/>
              <a:t>Extensive </a:t>
            </a:r>
            <a:r>
              <a:rPr lang="en-TT" dirty="0"/>
              <a:t>coastal </a:t>
            </a:r>
            <a:r>
              <a:rPr lang="en-TT" dirty="0" smtClean="0"/>
              <a:t>areas</a:t>
            </a:r>
          </a:p>
          <a:p>
            <a:r>
              <a:rPr lang="en-TT" dirty="0"/>
              <a:t>R</a:t>
            </a:r>
            <a:r>
              <a:rPr lang="en-TT" dirty="0" smtClean="0"/>
              <a:t>emote locations</a:t>
            </a:r>
          </a:p>
          <a:p>
            <a:r>
              <a:rPr lang="en-TT" dirty="0"/>
              <a:t>F</a:t>
            </a:r>
            <a:r>
              <a:rPr lang="en-TT" dirty="0" smtClean="0"/>
              <a:t>ragile </a:t>
            </a:r>
            <a:r>
              <a:rPr lang="en-TT" dirty="0"/>
              <a:t>economies that are often dependent on narrow </a:t>
            </a:r>
            <a:r>
              <a:rPr lang="en-TT" dirty="0" smtClean="0"/>
              <a:t>sectors</a:t>
            </a:r>
          </a:p>
          <a:p>
            <a:r>
              <a:rPr lang="en-TT" dirty="0"/>
              <a:t>L</a:t>
            </a:r>
            <a:r>
              <a:rPr lang="en-TT" dirty="0" smtClean="0"/>
              <a:t>imited </a:t>
            </a:r>
            <a:r>
              <a:rPr lang="en-TT" dirty="0"/>
              <a:t>natural resources and access to fresh water and </a:t>
            </a:r>
            <a:r>
              <a:rPr lang="en-TT" dirty="0" smtClean="0"/>
              <a:t>energy</a:t>
            </a:r>
          </a:p>
          <a:p>
            <a:r>
              <a:rPr lang="en-TT" dirty="0"/>
              <a:t>S</a:t>
            </a:r>
            <a:r>
              <a:rPr lang="en-TT" dirty="0" smtClean="0"/>
              <a:t>mall populations</a:t>
            </a:r>
          </a:p>
          <a:p>
            <a:r>
              <a:rPr lang="en-TT" dirty="0"/>
              <a:t>W</a:t>
            </a:r>
            <a:r>
              <a:rPr lang="en-TT" dirty="0" smtClean="0"/>
              <a:t>eak </a:t>
            </a:r>
            <a:r>
              <a:rPr lang="en-TT" dirty="0"/>
              <a:t>institutional capacity</a:t>
            </a:r>
          </a:p>
          <a:p>
            <a:r>
              <a:rPr lang="en-TT" dirty="0"/>
              <a:t>Their small size in terms of geography, economy, and population, and their limited capacities render them vulnerable to external shocks</a:t>
            </a:r>
            <a:r>
              <a:rPr lang="en-TT" dirty="0" smtClean="0"/>
              <a:t>.</a:t>
            </a:r>
            <a:endParaRPr lang="en-TT" dirty="0"/>
          </a:p>
        </p:txBody>
      </p:sp>
      <p:sp>
        <p:nvSpPr>
          <p:cNvPr id="2" name="Title 1">
            <a:extLst>
              <a:ext uri="{FF2B5EF4-FFF2-40B4-BE49-F238E27FC236}">
                <a16:creationId xmlns:a16="http://schemas.microsoft.com/office/drawing/2014/main" xmlns="" id="{E5DC49E1-154A-48D3-9473-1CCBE382A210}"/>
              </a:ext>
            </a:extLst>
          </p:cNvPr>
          <p:cNvSpPr>
            <a:spLocks noGrp="1"/>
          </p:cNvSpPr>
          <p:nvPr>
            <p:ph type="title"/>
          </p:nvPr>
        </p:nvSpPr>
        <p:spPr/>
        <p:txBody>
          <a:bodyPr>
            <a:normAutofit fontScale="90000"/>
          </a:bodyPr>
          <a:lstStyle/>
          <a:p>
            <a:pPr algn="ctr"/>
            <a:r>
              <a:rPr lang="en-TT" dirty="0" smtClean="0"/>
              <a:t>Small Island Developing States Characteristics</a:t>
            </a:r>
            <a:endParaRPr lang="en-TT" dirty="0"/>
          </a:p>
        </p:txBody>
      </p:sp>
      <p:sp>
        <p:nvSpPr>
          <p:cNvPr id="4" name="TextBox 3"/>
          <p:cNvSpPr txBox="1"/>
          <p:nvPr/>
        </p:nvSpPr>
        <p:spPr>
          <a:xfrm>
            <a:off x="2614411" y="6283697"/>
            <a:ext cx="7778840" cy="400110"/>
          </a:xfrm>
          <a:prstGeom prst="rect">
            <a:avLst/>
          </a:prstGeom>
          <a:noFill/>
        </p:spPr>
        <p:txBody>
          <a:bodyPr wrap="square" rtlCol="0">
            <a:spAutoFit/>
          </a:bodyPr>
          <a:lstStyle/>
          <a:p>
            <a:r>
              <a:rPr lang="en-TT" sz="1000" dirty="0" smtClean="0"/>
              <a:t>Article Source: Evaluating </a:t>
            </a:r>
            <a:r>
              <a:rPr lang="en-TT" sz="1000" dirty="0"/>
              <a:t>Sustainable Development in SIDS -  Lessons from the Pacific  and the Caribbean</a:t>
            </a:r>
          </a:p>
          <a:p>
            <a:r>
              <a:rPr lang="en-TT" sz="1000" dirty="0" err="1"/>
              <a:t>Juha</a:t>
            </a:r>
            <a:r>
              <a:rPr lang="en-TT" sz="1000" dirty="0"/>
              <a:t> I. </a:t>
            </a:r>
            <a:r>
              <a:rPr lang="en-TT" sz="1000" dirty="0" err="1"/>
              <a:t>Uitto</a:t>
            </a:r>
            <a:r>
              <a:rPr lang="en-TT" sz="1000" dirty="0"/>
              <a:t>, Jeremy </a:t>
            </a:r>
            <a:r>
              <a:rPr lang="en-TT" sz="1000" dirty="0" err="1"/>
              <a:t>Kohlitz</a:t>
            </a:r>
            <a:r>
              <a:rPr lang="en-TT" sz="1000" dirty="0"/>
              <a:t>, and David Todd</a:t>
            </a:r>
          </a:p>
        </p:txBody>
      </p:sp>
    </p:spTree>
    <p:extLst>
      <p:ext uri="{BB962C8B-B14F-4D97-AF65-F5344CB8AC3E}">
        <p14:creationId xmlns:p14="http://schemas.microsoft.com/office/powerpoint/2010/main" val="404900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00375" y="2443956"/>
            <a:ext cx="61912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xmlns="" id="{BA6AFBD6-C287-476B-A160-B5672EA17E91}"/>
              </a:ext>
            </a:extLst>
          </p:cNvPr>
          <p:cNvSpPr>
            <a:spLocks noGrp="1"/>
          </p:cNvSpPr>
          <p:nvPr>
            <p:ph type="title"/>
          </p:nvPr>
        </p:nvSpPr>
        <p:spPr/>
        <p:txBody>
          <a:bodyPr>
            <a:normAutofit fontScale="90000"/>
          </a:bodyPr>
          <a:lstStyle/>
          <a:p>
            <a:pPr algn="ctr"/>
            <a:r>
              <a:rPr lang="en-TT" dirty="0"/>
              <a:t>Millennium Development Goals (2015</a:t>
            </a:r>
            <a:r>
              <a:rPr lang="en-TT" dirty="0" smtClean="0"/>
              <a:t>): Highlights</a:t>
            </a:r>
            <a:endParaRPr lang="en-TT" dirty="0"/>
          </a:p>
        </p:txBody>
      </p:sp>
    </p:spTree>
    <p:extLst>
      <p:ext uri="{BB962C8B-B14F-4D97-AF65-F5344CB8AC3E}">
        <p14:creationId xmlns:p14="http://schemas.microsoft.com/office/powerpoint/2010/main" val="95579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8EA3A1-63E5-4B90-83E1-EE9CD94A0703}"/>
              </a:ext>
            </a:extLst>
          </p:cNvPr>
          <p:cNvSpPr>
            <a:spLocks noGrp="1"/>
          </p:cNvSpPr>
          <p:nvPr>
            <p:ph idx="1"/>
          </p:nvPr>
        </p:nvSpPr>
        <p:spPr>
          <a:xfrm>
            <a:off x="1484309" y="2438398"/>
            <a:ext cx="10018715" cy="4168463"/>
          </a:xfrm>
        </p:spPr>
        <p:txBody>
          <a:bodyPr>
            <a:normAutofit fontScale="92500" lnSpcReduction="20000"/>
          </a:bodyPr>
          <a:lstStyle/>
          <a:p>
            <a:r>
              <a:rPr lang="en-TT" dirty="0"/>
              <a:t>Goal 1: Eradicate Extreme Poverty and Hunger</a:t>
            </a:r>
          </a:p>
          <a:p>
            <a:pPr lvl="1">
              <a:buFont typeface="Wingdings" panose="05000000000000000000" pitchFamily="2" charset="2"/>
              <a:buChar char="Ø"/>
            </a:pPr>
            <a:r>
              <a:rPr lang="en-TT" dirty="0"/>
              <a:t> Global number of people living in extreme poverty reduced from 1.9 billion in 1990 to 836 million in 2015</a:t>
            </a:r>
          </a:p>
          <a:p>
            <a:r>
              <a:rPr lang="en-TT" dirty="0"/>
              <a:t>Goal 2: Achieve Universal Primary Education</a:t>
            </a:r>
          </a:p>
          <a:p>
            <a:pPr lvl="1">
              <a:buFont typeface="Wingdings" panose="05000000000000000000" pitchFamily="2" charset="2"/>
              <a:buChar char="Ø"/>
            </a:pPr>
            <a:r>
              <a:rPr lang="en-TT" dirty="0"/>
              <a:t> Sub-Saharan Africa primary school enrolment rate increased from 52% in 1990 to 80% in 2015</a:t>
            </a:r>
          </a:p>
          <a:p>
            <a:r>
              <a:rPr lang="en-TT" dirty="0"/>
              <a:t>Goal 3: Promote Gender Equality and Empower Women</a:t>
            </a:r>
          </a:p>
          <a:p>
            <a:pPr lvl="1">
              <a:buFont typeface="Wingdings" panose="05000000000000000000" pitchFamily="2" charset="2"/>
              <a:buChar char="Ø"/>
            </a:pPr>
            <a:r>
              <a:rPr lang="en-TT" dirty="0"/>
              <a:t> 90% of countries have more women in parliament from 1995 to 2015</a:t>
            </a:r>
          </a:p>
          <a:p>
            <a:r>
              <a:rPr lang="en-TT" dirty="0"/>
              <a:t>Goal 4: Reduce Child Mortality</a:t>
            </a:r>
          </a:p>
          <a:p>
            <a:pPr lvl="1">
              <a:buFont typeface="Wingdings" panose="05000000000000000000" pitchFamily="2" charset="2"/>
              <a:buChar char="Ø"/>
            </a:pPr>
            <a:r>
              <a:rPr lang="en-TT" dirty="0"/>
              <a:t> Global under 5 mortality rate has declined from 90 to 43 deaths per 1,000 live births between 1990 and </a:t>
            </a:r>
            <a:r>
              <a:rPr lang="en-TT" dirty="0" smtClean="0"/>
              <a:t>2015</a:t>
            </a:r>
          </a:p>
          <a:p>
            <a:pPr lvl="1">
              <a:buFont typeface="Wingdings" panose="05000000000000000000" pitchFamily="2" charset="2"/>
              <a:buChar char="Ø"/>
            </a:pPr>
            <a:endParaRPr lang="en-TT" dirty="0"/>
          </a:p>
          <a:p>
            <a:pPr marL="0" indent="0">
              <a:buNone/>
            </a:pPr>
            <a:r>
              <a:rPr lang="en-TT" sz="1300" dirty="0"/>
              <a:t>Source: The Millennium Development Goals Report 2015 – United Nations</a:t>
            </a:r>
          </a:p>
        </p:txBody>
      </p:sp>
      <p:sp>
        <p:nvSpPr>
          <p:cNvPr id="2" name="Title 1">
            <a:extLst>
              <a:ext uri="{FF2B5EF4-FFF2-40B4-BE49-F238E27FC236}">
                <a16:creationId xmlns:a16="http://schemas.microsoft.com/office/drawing/2014/main" xmlns="" id="{BA6AFBD6-C287-476B-A160-B5672EA17E91}"/>
              </a:ext>
            </a:extLst>
          </p:cNvPr>
          <p:cNvSpPr>
            <a:spLocks noGrp="1"/>
          </p:cNvSpPr>
          <p:nvPr>
            <p:ph type="title"/>
          </p:nvPr>
        </p:nvSpPr>
        <p:spPr/>
        <p:txBody>
          <a:bodyPr>
            <a:normAutofit fontScale="90000"/>
          </a:bodyPr>
          <a:lstStyle/>
          <a:p>
            <a:pPr algn="ctr"/>
            <a:r>
              <a:rPr lang="en-TT" dirty="0"/>
              <a:t>Millennium Development Goals (2015</a:t>
            </a:r>
            <a:r>
              <a:rPr lang="en-TT" dirty="0" smtClean="0"/>
              <a:t>): Highlights</a:t>
            </a:r>
            <a:endParaRPr lang="en-TT" dirty="0"/>
          </a:p>
        </p:txBody>
      </p:sp>
    </p:spTree>
    <p:extLst>
      <p:ext uri="{BB962C8B-B14F-4D97-AF65-F5344CB8AC3E}">
        <p14:creationId xmlns:p14="http://schemas.microsoft.com/office/powerpoint/2010/main" val="1161558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8EA3A1-63E5-4B90-83E1-EE9CD94A0703}"/>
              </a:ext>
            </a:extLst>
          </p:cNvPr>
          <p:cNvSpPr>
            <a:spLocks noGrp="1"/>
          </p:cNvSpPr>
          <p:nvPr>
            <p:ph idx="1"/>
          </p:nvPr>
        </p:nvSpPr>
        <p:spPr>
          <a:xfrm>
            <a:off x="1484309" y="2438401"/>
            <a:ext cx="10018715" cy="3743458"/>
          </a:xfrm>
        </p:spPr>
        <p:txBody>
          <a:bodyPr>
            <a:normAutofit fontScale="92500" lnSpcReduction="10000"/>
          </a:bodyPr>
          <a:lstStyle/>
          <a:p>
            <a:r>
              <a:rPr lang="en-TT" dirty="0"/>
              <a:t>Goal 5: Improve Maternal Health</a:t>
            </a:r>
          </a:p>
          <a:p>
            <a:pPr lvl="1">
              <a:buFont typeface="Wingdings" panose="05000000000000000000" pitchFamily="2" charset="2"/>
              <a:buChar char="Ø"/>
            </a:pPr>
            <a:r>
              <a:rPr lang="en-TT" dirty="0"/>
              <a:t> Maternal Mortality rate has declined by 45% globally between 1990 and 2015</a:t>
            </a:r>
          </a:p>
          <a:p>
            <a:r>
              <a:rPr lang="en-TT" dirty="0"/>
              <a:t>Goal 6: Combat HIV/AIDS, Malaria and Other Diseases</a:t>
            </a:r>
          </a:p>
          <a:p>
            <a:pPr lvl="1">
              <a:buFont typeface="Wingdings" panose="05000000000000000000" pitchFamily="2" charset="2"/>
              <a:buChar char="Ø"/>
            </a:pPr>
            <a:r>
              <a:rPr lang="en-TT" dirty="0"/>
              <a:t> New HIV infections fell by 40% between 2000 and 2013</a:t>
            </a:r>
          </a:p>
          <a:p>
            <a:r>
              <a:rPr lang="en-TT" dirty="0"/>
              <a:t>Goal 7: Ensure Environmental Sustainability</a:t>
            </a:r>
          </a:p>
          <a:p>
            <a:pPr lvl="1">
              <a:buFont typeface="Wingdings" panose="05000000000000000000" pitchFamily="2" charset="2"/>
              <a:buChar char="Ø"/>
            </a:pPr>
            <a:r>
              <a:rPr lang="en-TT" dirty="0"/>
              <a:t> 1.9 billion people have gained access to piped drinking water between 1990 and 2015</a:t>
            </a:r>
          </a:p>
          <a:p>
            <a:r>
              <a:rPr lang="en-TT" dirty="0"/>
              <a:t>Goal 8: Develop a Global Partnership for Development</a:t>
            </a:r>
          </a:p>
          <a:p>
            <a:pPr lvl="1">
              <a:buFont typeface="Wingdings" panose="05000000000000000000" pitchFamily="2" charset="2"/>
              <a:buChar char="Ø"/>
            </a:pPr>
            <a:r>
              <a:rPr lang="en-TT" dirty="0"/>
              <a:t> Internet penetration has increased globally from 6% in 1990 to 43% in </a:t>
            </a:r>
            <a:r>
              <a:rPr lang="en-TT" dirty="0" smtClean="0"/>
              <a:t>2015</a:t>
            </a:r>
          </a:p>
          <a:p>
            <a:pPr lvl="1">
              <a:buFont typeface="Wingdings" panose="05000000000000000000" pitchFamily="2" charset="2"/>
              <a:buChar char="Ø"/>
            </a:pPr>
            <a:endParaRPr lang="en-TT" dirty="0"/>
          </a:p>
          <a:p>
            <a:pPr marL="0" indent="0">
              <a:buNone/>
            </a:pPr>
            <a:r>
              <a:rPr lang="en-TT" sz="1300" dirty="0"/>
              <a:t>Source: The Millennium Development Goals Report 2015 – United Nations</a:t>
            </a:r>
          </a:p>
        </p:txBody>
      </p:sp>
      <p:sp>
        <p:nvSpPr>
          <p:cNvPr id="2" name="Title 1">
            <a:extLst>
              <a:ext uri="{FF2B5EF4-FFF2-40B4-BE49-F238E27FC236}">
                <a16:creationId xmlns:a16="http://schemas.microsoft.com/office/drawing/2014/main" xmlns="" id="{BA6AFBD6-C287-476B-A160-B5672EA17E91}"/>
              </a:ext>
            </a:extLst>
          </p:cNvPr>
          <p:cNvSpPr>
            <a:spLocks noGrp="1"/>
          </p:cNvSpPr>
          <p:nvPr>
            <p:ph type="title"/>
          </p:nvPr>
        </p:nvSpPr>
        <p:spPr/>
        <p:txBody>
          <a:bodyPr>
            <a:normAutofit fontScale="90000"/>
          </a:bodyPr>
          <a:lstStyle/>
          <a:p>
            <a:pPr algn="ctr"/>
            <a:r>
              <a:rPr lang="en-TT" dirty="0"/>
              <a:t>Millennium Development Goals (2015</a:t>
            </a:r>
            <a:r>
              <a:rPr lang="en-TT" dirty="0" smtClean="0"/>
              <a:t>): Highlights</a:t>
            </a:r>
            <a:endParaRPr lang="en-TT" dirty="0"/>
          </a:p>
        </p:txBody>
      </p:sp>
    </p:spTree>
    <p:extLst>
      <p:ext uri="{BB962C8B-B14F-4D97-AF65-F5344CB8AC3E}">
        <p14:creationId xmlns:p14="http://schemas.microsoft.com/office/powerpoint/2010/main" val="2506801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8EA3A1-63E5-4B90-83E1-EE9CD94A0703}"/>
              </a:ext>
            </a:extLst>
          </p:cNvPr>
          <p:cNvSpPr>
            <a:spLocks noGrp="1"/>
          </p:cNvSpPr>
          <p:nvPr>
            <p:ph idx="1"/>
          </p:nvPr>
        </p:nvSpPr>
        <p:spPr>
          <a:xfrm>
            <a:off x="1484311" y="2667001"/>
            <a:ext cx="10018713" cy="3100755"/>
          </a:xfrm>
        </p:spPr>
        <p:txBody>
          <a:bodyPr>
            <a:normAutofit lnSpcReduction="10000"/>
          </a:bodyPr>
          <a:lstStyle/>
          <a:p>
            <a:r>
              <a:rPr lang="en-TT" dirty="0"/>
              <a:t>Gender Inequality</a:t>
            </a:r>
          </a:p>
          <a:p>
            <a:r>
              <a:rPr lang="en-TT" dirty="0"/>
              <a:t>Huge wage gaps</a:t>
            </a:r>
          </a:p>
          <a:p>
            <a:r>
              <a:rPr lang="en-TT" dirty="0"/>
              <a:t>Climatic Change and Environmental degradation continues</a:t>
            </a:r>
          </a:p>
          <a:p>
            <a:r>
              <a:rPr lang="en-TT" dirty="0"/>
              <a:t>Conflicts hamper human development</a:t>
            </a:r>
          </a:p>
          <a:p>
            <a:r>
              <a:rPr lang="en-TT" dirty="0"/>
              <a:t>Millions still live in poverty and hunger, without access to basic services</a:t>
            </a:r>
          </a:p>
          <a:p>
            <a:pPr marL="0" indent="0">
              <a:buNone/>
            </a:pPr>
            <a:endParaRPr lang="en-TT" dirty="0"/>
          </a:p>
          <a:p>
            <a:pPr marL="0" indent="0">
              <a:buNone/>
            </a:pPr>
            <a:r>
              <a:rPr lang="en-TT" sz="1500" dirty="0"/>
              <a:t>Source: The Millennium Development Goals Report 2015 – United Nations</a:t>
            </a:r>
          </a:p>
          <a:p>
            <a:pPr marL="0" indent="0">
              <a:buNone/>
            </a:pPr>
            <a:endParaRPr lang="en-TT" dirty="0"/>
          </a:p>
        </p:txBody>
      </p:sp>
      <p:sp>
        <p:nvSpPr>
          <p:cNvPr id="2" name="Title 1">
            <a:extLst>
              <a:ext uri="{FF2B5EF4-FFF2-40B4-BE49-F238E27FC236}">
                <a16:creationId xmlns:a16="http://schemas.microsoft.com/office/drawing/2014/main" xmlns="" id="{BA6AFBD6-C287-476B-A160-B5672EA17E91}"/>
              </a:ext>
            </a:extLst>
          </p:cNvPr>
          <p:cNvSpPr>
            <a:spLocks noGrp="1"/>
          </p:cNvSpPr>
          <p:nvPr>
            <p:ph type="title"/>
          </p:nvPr>
        </p:nvSpPr>
        <p:spPr/>
        <p:txBody>
          <a:bodyPr>
            <a:normAutofit fontScale="90000"/>
          </a:bodyPr>
          <a:lstStyle/>
          <a:p>
            <a:pPr algn="ctr"/>
            <a:r>
              <a:rPr lang="en-TT" dirty="0"/>
              <a:t>Millennium Development Goals </a:t>
            </a:r>
            <a:r>
              <a:rPr lang="en-TT" dirty="0" smtClean="0"/>
              <a:t>Review: Ongoing </a:t>
            </a:r>
            <a:r>
              <a:rPr lang="en-TT" dirty="0"/>
              <a:t>Issues</a:t>
            </a:r>
          </a:p>
        </p:txBody>
      </p:sp>
    </p:spTree>
    <p:extLst>
      <p:ext uri="{BB962C8B-B14F-4D97-AF65-F5344CB8AC3E}">
        <p14:creationId xmlns:p14="http://schemas.microsoft.com/office/powerpoint/2010/main" val="287516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07FA794-ACE9-4AC4-8B50-4DD49B35DF2D}"/>
              </a:ext>
            </a:extLst>
          </p:cNvPr>
          <p:cNvSpPr>
            <a:spLocks noGrp="1"/>
          </p:cNvSpPr>
          <p:nvPr>
            <p:ph idx="1"/>
          </p:nvPr>
        </p:nvSpPr>
        <p:spPr>
          <a:xfrm>
            <a:off x="932330" y="2163652"/>
            <a:ext cx="10327340" cy="4456090"/>
          </a:xfrm>
        </p:spPr>
        <p:txBody>
          <a:bodyPr>
            <a:normAutofit fontScale="92500" lnSpcReduction="20000"/>
          </a:bodyPr>
          <a:lstStyle/>
          <a:p>
            <a:r>
              <a:rPr lang="en-TT" dirty="0"/>
              <a:t>The Barbados Programme of Action (</a:t>
            </a:r>
            <a:r>
              <a:rPr lang="en-TT" dirty="0" smtClean="0"/>
              <a:t>BPOA) : The </a:t>
            </a:r>
            <a:r>
              <a:rPr lang="en-TT" dirty="0"/>
              <a:t>Global Conference on the Sustainable Development of Small Island Developing </a:t>
            </a:r>
            <a:r>
              <a:rPr lang="en-TT" dirty="0" smtClean="0"/>
              <a:t>States (</a:t>
            </a:r>
            <a:r>
              <a:rPr lang="en-TT" dirty="0"/>
              <a:t>UN 1994). </a:t>
            </a:r>
            <a:endParaRPr lang="en-TT" dirty="0" smtClean="0"/>
          </a:p>
          <a:p>
            <a:r>
              <a:rPr lang="en-TT" dirty="0"/>
              <a:t>T</a:t>
            </a:r>
            <a:r>
              <a:rPr lang="en-TT" dirty="0" smtClean="0"/>
              <a:t>he Mauritius </a:t>
            </a:r>
            <a:r>
              <a:rPr lang="en-TT" dirty="0"/>
              <a:t>Strategy of Implementation (MSI) </a:t>
            </a:r>
            <a:r>
              <a:rPr lang="en-TT" dirty="0" smtClean="0"/>
              <a:t>2005</a:t>
            </a:r>
          </a:p>
          <a:p>
            <a:r>
              <a:rPr lang="en-TT" dirty="0" smtClean="0"/>
              <a:t>The SIDS </a:t>
            </a:r>
            <a:r>
              <a:rPr lang="en-TT" dirty="0"/>
              <a:t>Accelerated Modalities of Action (SAMOA) Pathways </a:t>
            </a:r>
            <a:r>
              <a:rPr lang="en-TT" dirty="0" smtClean="0"/>
              <a:t>2014: The </a:t>
            </a:r>
            <a:r>
              <a:rPr lang="en-TT" dirty="0"/>
              <a:t>Third International Conference on SIDS was held in Apia, Samoa, and the </a:t>
            </a:r>
            <a:r>
              <a:rPr lang="en-TT" dirty="0" smtClean="0"/>
              <a:t>was adopted.</a:t>
            </a:r>
          </a:p>
          <a:p>
            <a:r>
              <a:rPr lang="en-TT" dirty="0" smtClean="0"/>
              <a:t>The UN </a:t>
            </a:r>
            <a:r>
              <a:rPr lang="en-TT" dirty="0"/>
              <a:t>report on “The Future We Want” dedicated a section to </a:t>
            </a:r>
            <a:r>
              <a:rPr lang="en-TT" dirty="0" smtClean="0"/>
              <a:t>SIDS: “</a:t>
            </a:r>
            <a:r>
              <a:rPr lang="en-TT" i="1" dirty="0"/>
              <a:t>small island developing States have made less progress than most other groupings, or even regressed, in economic terms especially in terms of poverty reduction and debt sustainability</a:t>
            </a:r>
            <a:r>
              <a:rPr lang="en-TT" dirty="0"/>
              <a:t>,” with member states reaffirming their commitment to providing assistance to implementing BPOA and MSI (UN 2012). </a:t>
            </a:r>
            <a:endParaRPr lang="en-TT" dirty="0" smtClean="0"/>
          </a:p>
          <a:p>
            <a:r>
              <a:rPr lang="en-TT" dirty="0" smtClean="0"/>
              <a:t>The </a:t>
            </a:r>
            <a:r>
              <a:rPr lang="en-TT" dirty="0"/>
              <a:t>2030 Agenda for Sustainable Development, adopted by the UN member states in </a:t>
            </a:r>
            <a:r>
              <a:rPr lang="en-TT" dirty="0" smtClean="0"/>
              <a:t>2015</a:t>
            </a:r>
          </a:p>
          <a:p>
            <a:endParaRPr lang="en-TT" dirty="0"/>
          </a:p>
          <a:p>
            <a:pPr marL="0" indent="0">
              <a:buNone/>
            </a:pPr>
            <a:r>
              <a:rPr lang="en-TT" sz="1400" dirty="0" smtClean="0"/>
              <a:t>Source: United Nations </a:t>
            </a:r>
            <a:r>
              <a:rPr lang="en-TT" sz="1400" dirty="0" err="1" smtClean="0"/>
              <a:t>MultiCountry</a:t>
            </a:r>
            <a:r>
              <a:rPr lang="en-TT" sz="1400" dirty="0" smtClean="0"/>
              <a:t> Sustainable Development Framework in the Caribbean June 2016</a:t>
            </a:r>
            <a:endParaRPr lang="en-TT" sz="1400" dirty="0"/>
          </a:p>
        </p:txBody>
      </p:sp>
      <p:sp>
        <p:nvSpPr>
          <p:cNvPr id="2" name="Title 1">
            <a:extLst>
              <a:ext uri="{FF2B5EF4-FFF2-40B4-BE49-F238E27FC236}">
                <a16:creationId xmlns:a16="http://schemas.microsoft.com/office/drawing/2014/main" xmlns="" id="{AE32BCCC-0DAC-451F-9873-7EF1E3360E6D}"/>
              </a:ext>
            </a:extLst>
          </p:cNvPr>
          <p:cNvSpPr>
            <a:spLocks noGrp="1"/>
          </p:cNvSpPr>
          <p:nvPr>
            <p:ph type="title"/>
          </p:nvPr>
        </p:nvSpPr>
        <p:spPr/>
        <p:txBody>
          <a:bodyPr>
            <a:normAutofit fontScale="90000"/>
          </a:bodyPr>
          <a:lstStyle/>
          <a:p>
            <a:pPr algn="ctr"/>
            <a:r>
              <a:rPr lang="en-TT" dirty="0"/>
              <a:t>United Nations </a:t>
            </a:r>
            <a:r>
              <a:rPr lang="en-TT" dirty="0" smtClean="0"/>
              <a:t>Interventions for SIDS</a:t>
            </a:r>
            <a:endParaRPr lang="en-TT" dirty="0"/>
          </a:p>
        </p:txBody>
      </p:sp>
    </p:spTree>
    <p:extLst>
      <p:ext uri="{BB962C8B-B14F-4D97-AF65-F5344CB8AC3E}">
        <p14:creationId xmlns:p14="http://schemas.microsoft.com/office/powerpoint/2010/main" val="3322055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F9A71CB3-B3A1-43EA-9935-01ACE4132E44}"/>
              </a:ext>
            </a:extLst>
          </p:cNvPr>
          <p:cNvPicPr>
            <a:picLocks noGrp="1" noChangeAspect="1"/>
          </p:cNvPicPr>
          <p:nvPr>
            <p:ph idx="1"/>
          </p:nvPr>
        </p:nvPicPr>
        <p:blipFill>
          <a:blip r:embed="rId2"/>
          <a:stretch>
            <a:fillRect/>
          </a:stretch>
        </p:blipFill>
        <p:spPr>
          <a:xfrm>
            <a:off x="2243576" y="2207798"/>
            <a:ext cx="7608762" cy="3873313"/>
          </a:xfrm>
        </p:spPr>
      </p:pic>
      <p:sp>
        <p:nvSpPr>
          <p:cNvPr id="2" name="Title 1">
            <a:extLst>
              <a:ext uri="{FF2B5EF4-FFF2-40B4-BE49-F238E27FC236}">
                <a16:creationId xmlns:a16="http://schemas.microsoft.com/office/drawing/2014/main" xmlns="" id="{BA6AFBD6-C287-476B-A160-B5672EA17E91}"/>
              </a:ext>
            </a:extLst>
          </p:cNvPr>
          <p:cNvSpPr>
            <a:spLocks noGrp="1"/>
          </p:cNvSpPr>
          <p:nvPr>
            <p:ph type="title"/>
          </p:nvPr>
        </p:nvSpPr>
        <p:spPr/>
        <p:txBody>
          <a:bodyPr>
            <a:normAutofit fontScale="90000"/>
          </a:bodyPr>
          <a:lstStyle/>
          <a:p>
            <a:pPr algn="ctr"/>
            <a:r>
              <a:rPr lang="en-TT" dirty="0"/>
              <a:t>Sustainable Development Goals</a:t>
            </a:r>
            <a:br>
              <a:rPr lang="en-TT" dirty="0"/>
            </a:br>
            <a:r>
              <a:rPr lang="en-TT" dirty="0"/>
              <a:t>(2030) </a:t>
            </a:r>
          </a:p>
        </p:txBody>
      </p:sp>
      <p:sp>
        <p:nvSpPr>
          <p:cNvPr id="6" name="TextBox 5">
            <a:extLst>
              <a:ext uri="{FF2B5EF4-FFF2-40B4-BE49-F238E27FC236}">
                <a16:creationId xmlns:a16="http://schemas.microsoft.com/office/drawing/2014/main" xmlns="" id="{0F80E7AF-0A85-4CE9-8F0F-C6120356FF90}"/>
              </a:ext>
            </a:extLst>
          </p:cNvPr>
          <p:cNvSpPr txBox="1"/>
          <p:nvPr/>
        </p:nvSpPr>
        <p:spPr>
          <a:xfrm>
            <a:off x="3474721" y="6176963"/>
            <a:ext cx="4107767" cy="369332"/>
          </a:xfrm>
          <a:prstGeom prst="rect">
            <a:avLst/>
          </a:prstGeom>
          <a:noFill/>
        </p:spPr>
        <p:txBody>
          <a:bodyPr wrap="square" rtlCol="0">
            <a:spAutoFit/>
          </a:bodyPr>
          <a:lstStyle/>
          <a:p>
            <a:r>
              <a:rPr lang="en-TT" dirty="0"/>
              <a:t>Source: United Nations</a:t>
            </a:r>
          </a:p>
        </p:txBody>
      </p:sp>
    </p:spTree>
    <p:extLst>
      <p:ext uri="{BB962C8B-B14F-4D97-AF65-F5344CB8AC3E}">
        <p14:creationId xmlns:p14="http://schemas.microsoft.com/office/powerpoint/2010/main" val="916528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99990" y="2137893"/>
            <a:ext cx="3577541" cy="458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111FB229-F306-45FA-8483-F10E949AD16B}"/>
              </a:ext>
            </a:extLst>
          </p:cNvPr>
          <p:cNvSpPr>
            <a:spLocks noGrp="1"/>
          </p:cNvSpPr>
          <p:nvPr>
            <p:ph type="title"/>
          </p:nvPr>
        </p:nvSpPr>
        <p:spPr/>
        <p:txBody>
          <a:bodyPr/>
          <a:lstStyle/>
          <a:p>
            <a:pPr algn="ctr"/>
            <a:r>
              <a:rPr lang="en-TT" dirty="0"/>
              <a:t>Caribbean </a:t>
            </a:r>
            <a:r>
              <a:rPr lang="en-TT" dirty="0" smtClean="0"/>
              <a:t>Review </a:t>
            </a:r>
            <a:endParaRPr lang="en-TT" dirty="0"/>
          </a:p>
        </p:txBody>
      </p:sp>
    </p:spTree>
    <p:extLst>
      <p:ext uri="{BB962C8B-B14F-4D97-AF65-F5344CB8AC3E}">
        <p14:creationId xmlns:p14="http://schemas.microsoft.com/office/powerpoint/2010/main" val="60590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DEA7AC-6A70-4791-A7F6-AEB636B9350E}"/>
              </a:ext>
            </a:extLst>
          </p:cNvPr>
          <p:cNvSpPr>
            <a:spLocks noGrp="1"/>
          </p:cNvSpPr>
          <p:nvPr>
            <p:ph idx="1"/>
          </p:nvPr>
        </p:nvSpPr>
        <p:spPr>
          <a:xfrm>
            <a:off x="799563" y="1957591"/>
            <a:ext cx="10649756" cy="5203065"/>
          </a:xfrm>
        </p:spPr>
        <p:txBody>
          <a:bodyPr>
            <a:normAutofit/>
          </a:bodyPr>
          <a:lstStyle/>
          <a:p>
            <a:r>
              <a:rPr lang="en-TT" dirty="0"/>
              <a:t>The Caribbean is characterized as a vulnerable region. </a:t>
            </a:r>
            <a:endParaRPr lang="en-TT" dirty="0" smtClean="0"/>
          </a:p>
          <a:p>
            <a:pPr lvl="1"/>
            <a:r>
              <a:rPr lang="en-TT" sz="1800" dirty="0" smtClean="0"/>
              <a:t>Hurricanes</a:t>
            </a:r>
          </a:p>
          <a:p>
            <a:pPr lvl="1"/>
            <a:r>
              <a:rPr lang="en-TT" sz="1800" dirty="0" smtClean="0"/>
              <a:t>Earthquakes </a:t>
            </a:r>
          </a:p>
          <a:p>
            <a:pPr lvl="1"/>
            <a:r>
              <a:rPr lang="en-TT" sz="1800" dirty="0" smtClean="0"/>
              <a:t>Volcanic activity</a:t>
            </a:r>
          </a:p>
          <a:p>
            <a:pPr lvl="1"/>
            <a:r>
              <a:rPr lang="en-TT" sz="1800" dirty="0"/>
              <a:t>C</a:t>
            </a:r>
            <a:r>
              <a:rPr lang="en-TT" sz="1800" dirty="0" smtClean="0"/>
              <a:t>limate </a:t>
            </a:r>
            <a:r>
              <a:rPr lang="en-TT" sz="1800" dirty="0"/>
              <a:t>change effects on coastal communities, fisheries, fresh water and marine </a:t>
            </a:r>
            <a:r>
              <a:rPr lang="en-TT" sz="1800" dirty="0" smtClean="0"/>
              <a:t>life </a:t>
            </a:r>
            <a:endParaRPr lang="en-TT" sz="1800" dirty="0"/>
          </a:p>
          <a:p>
            <a:pPr lvl="1"/>
            <a:r>
              <a:rPr lang="en-TT" sz="1800" dirty="0" smtClean="0"/>
              <a:t>losses </a:t>
            </a:r>
            <a:r>
              <a:rPr lang="en-TT" sz="1800" dirty="0"/>
              <a:t>in human lives and livelihood </a:t>
            </a:r>
            <a:r>
              <a:rPr lang="en-TT" sz="1800" dirty="0" smtClean="0"/>
              <a:t>sources</a:t>
            </a:r>
          </a:p>
          <a:p>
            <a:pPr lvl="1"/>
            <a:r>
              <a:rPr lang="en-TT" sz="1800" dirty="0" smtClean="0"/>
              <a:t>Losses in infrastructure</a:t>
            </a:r>
            <a:r>
              <a:rPr lang="en-TT" sz="1800" dirty="0"/>
              <a:t>, productivity and economic output in key sectors such as tourism and agriculture. </a:t>
            </a:r>
            <a:endParaRPr lang="en-TT" sz="1800" dirty="0" smtClean="0"/>
          </a:p>
          <a:p>
            <a:r>
              <a:rPr lang="en-TT" dirty="0" smtClean="0"/>
              <a:t>The </a:t>
            </a:r>
            <a:r>
              <a:rPr lang="en-TT" dirty="0"/>
              <a:t>Caribbean is also very vulnerable to external economic shocks </a:t>
            </a:r>
            <a:endParaRPr lang="en-TT" dirty="0" smtClean="0"/>
          </a:p>
          <a:p>
            <a:pPr lvl="1"/>
            <a:r>
              <a:rPr lang="en-TT" sz="1900" dirty="0"/>
              <a:t>T</a:t>
            </a:r>
            <a:r>
              <a:rPr lang="en-TT" sz="1900" dirty="0" smtClean="0"/>
              <a:t>he relatively small </a:t>
            </a:r>
            <a:r>
              <a:rPr lang="en-TT" sz="1900" dirty="0"/>
              <a:t>size of its domestic </a:t>
            </a:r>
            <a:r>
              <a:rPr lang="en-TT" sz="1900" dirty="0" smtClean="0"/>
              <a:t>markets</a:t>
            </a:r>
          </a:p>
          <a:p>
            <a:pPr lvl="1"/>
            <a:r>
              <a:rPr lang="en-TT" sz="1900" dirty="0"/>
              <a:t>H</a:t>
            </a:r>
            <a:r>
              <a:rPr lang="en-TT" sz="1900" dirty="0" smtClean="0"/>
              <a:t>igh </a:t>
            </a:r>
            <a:r>
              <a:rPr lang="en-TT" sz="1900" dirty="0"/>
              <a:t>dependency on both imports of food and industrial inputs and export </a:t>
            </a:r>
            <a:r>
              <a:rPr lang="en-TT" sz="1900" dirty="0" smtClean="0"/>
              <a:t>concentration</a:t>
            </a:r>
          </a:p>
          <a:p>
            <a:pPr lvl="1"/>
            <a:r>
              <a:rPr lang="en-TT" sz="1900" dirty="0" smtClean="0"/>
              <a:t>High sovereign </a:t>
            </a:r>
            <a:r>
              <a:rPr lang="en-TT" sz="1900" dirty="0" smtClean="0"/>
              <a:t>debt</a:t>
            </a:r>
          </a:p>
          <a:p>
            <a:pPr marL="411480" lvl="1" indent="0">
              <a:buNone/>
            </a:pPr>
            <a:endParaRPr lang="en-TT" sz="1900" dirty="0" smtClean="0"/>
          </a:p>
          <a:p>
            <a:pPr marL="457200" lvl="1" indent="0">
              <a:buNone/>
            </a:pPr>
            <a:r>
              <a:rPr lang="en-TT" sz="1100" dirty="0" smtClean="0"/>
              <a:t>Source: CARIBBEAN HUMAN DEVELOPMENT REPORT MULTIDIMENSIONAL PROGRESS: HUMAN RESILIENCE BEYOND INCOME</a:t>
            </a:r>
          </a:p>
          <a:p>
            <a:pPr marL="457200" lvl="1" indent="0">
              <a:buNone/>
            </a:pPr>
            <a:r>
              <a:rPr lang="en-TT" sz="1100" dirty="0" smtClean="0"/>
              <a:t>Source: </a:t>
            </a:r>
            <a:r>
              <a:rPr lang="en-TT" sz="1100" dirty="0"/>
              <a:t>(UNDP, 2016, Bourne, 2015</a:t>
            </a:r>
            <a:r>
              <a:rPr lang="en-TT" sz="1100" dirty="0" smtClean="0"/>
              <a:t>)</a:t>
            </a:r>
            <a:endParaRPr lang="en-TT" sz="1100" dirty="0"/>
          </a:p>
        </p:txBody>
      </p:sp>
      <p:sp>
        <p:nvSpPr>
          <p:cNvPr id="2" name="Title 1">
            <a:extLst>
              <a:ext uri="{FF2B5EF4-FFF2-40B4-BE49-F238E27FC236}">
                <a16:creationId xmlns:a16="http://schemas.microsoft.com/office/drawing/2014/main" xmlns="" id="{111FB229-F306-45FA-8483-F10E949AD16B}"/>
              </a:ext>
            </a:extLst>
          </p:cNvPr>
          <p:cNvSpPr>
            <a:spLocks noGrp="1"/>
          </p:cNvSpPr>
          <p:nvPr>
            <p:ph type="title"/>
          </p:nvPr>
        </p:nvSpPr>
        <p:spPr/>
        <p:txBody>
          <a:bodyPr>
            <a:normAutofit/>
          </a:bodyPr>
          <a:lstStyle/>
          <a:p>
            <a:pPr algn="ctr"/>
            <a:r>
              <a:rPr lang="en-TT" dirty="0"/>
              <a:t>Caribbean </a:t>
            </a:r>
            <a:r>
              <a:rPr lang="en-TT" dirty="0" smtClean="0"/>
              <a:t>Review: </a:t>
            </a:r>
            <a:r>
              <a:rPr lang="en-TT" dirty="0"/>
              <a:t>Vulnerability </a:t>
            </a:r>
          </a:p>
        </p:txBody>
      </p:sp>
    </p:spTree>
    <p:extLst>
      <p:ext uri="{BB962C8B-B14F-4D97-AF65-F5344CB8AC3E}">
        <p14:creationId xmlns:p14="http://schemas.microsoft.com/office/powerpoint/2010/main" val="2929742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8E057C0-CFF1-41F5-B364-8B6B1E479187}"/>
              </a:ext>
            </a:extLst>
          </p:cNvPr>
          <p:cNvPicPr>
            <a:picLocks noGrp="1" noChangeAspect="1"/>
          </p:cNvPicPr>
          <p:nvPr>
            <p:ph idx="1"/>
          </p:nvPr>
        </p:nvPicPr>
        <p:blipFill>
          <a:blip r:embed="rId2"/>
          <a:stretch>
            <a:fillRect/>
          </a:stretch>
        </p:blipFill>
        <p:spPr>
          <a:xfrm>
            <a:off x="356458" y="1909944"/>
            <a:ext cx="7744354" cy="4948056"/>
          </a:xfrm>
          <a:prstGeom prst="rect">
            <a:avLst/>
          </a:prstGeom>
        </p:spPr>
      </p:pic>
      <p:sp>
        <p:nvSpPr>
          <p:cNvPr id="2" name="Title 1">
            <a:extLst>
              <a:ext uri="{FF2B5EF4-FFF2-40B4-BE49-F238E27FC236}">
                <a16:creationId xmlns:a16="http://schemas.microsoft.com/office/drawing/2014/main" xmlns="" id="{111FB229-F306-45FA-8483-F10E949AD16B}"/>
              </a:ext>
            </a:extLst>
          </p:cNvPr>
          <p:cNvSpPr>
            <a:spLocks noGrp="1"/>
          </p:cNvSpPr>
          <p:nvPr>
            <p:ph type="title"/>
          </p:nvPr>
        </p:nvSpPr>
        <p:spPr/>
        <p:txBody>
          <a:bodyPr>
            <a:normAutofit/>
          </a:bodyPr>
          <a:lstStyle/>
          <a:p>
            <a:pPr algn="ctr"/>
            <a:r>
              <a:rPr lang="en-TT" dirty="0"/>
              <a:t>Caribbean </a:t>
            </a:r>
            <a:r>
              <a:rPr lang="en-TT" dirty="0" smtClean="0"/>
              <a:t>Review: </a:t>
            </a:r>
            <a:r>
              <a:rPr lang="en-TT" dirty="0"/>
              <a:t>Vulnerability </a:t>
            </a:r>
          </a:p>
        </p:txBody>
      </p:sp>
      <p:sp>
        <p:nvSpPr>
          <p:cNvPr id="4" name="TextBox 3"/>
          <p:cNvSpPr txBox="1"/>
          <p:nvPr/>
        </p:nvSpPr>
        <p:spPr>
          <a:xfrm>
            <a:off x="8603086" y="2230243"/>
            <a:ext cx="3219719" cy="3970318"/>
          </a:xfrm>
          <a:prstGeom prst="rect">
            <a:avLst/>
          </a:prstGeom>
          <a:noFill/>
          <a:ln>
            <a:solidFill>
              <a:schemeClr val="tx1"/>
            </a:solidFill>
            <a:prstDash val="lgDash"/>
          </a:ln>
        </p:spPr>
        <p:txBody>
          <a:bodyPr wrap="square" rtlCol="0">
            <a:spAutoFit/>
          </a:bodyPr>
          <a:lstStyle/>
          <a:p>
            <a:pPr lvl="1" algn="ctr"/>
            <a:r>
              <a:rPr lang="en-TT" dirty="0"/>
              <a:t>Vulnerability indexes have been elaborated, combining exposure to both natural hazards and external economic shocks. </a:t>
            </a:r>
            <a:endParaRPr lang="en-TT" dirty="0" smtClean="0"/>
          </a:p>
          <a:p>
            <a:pPr lvl="1" algn="ctr"/>
            <a:endParaRPr lang="en-TT" dirty="0" smtClean="0"/>
          </a:p>
          <a:p>
            <a:pPr lvl="1" algn="ctr"/>
            <a:endParaRPr lang="en-TT" dirty="0"/>
          </a:p>
          <a:p>
            <a:pPr lvl="1" algn="ctr"/>
            <a:r>
              <a:rPr lang="en-TT" dirty="0" smtClean="0"/>
              <a:t>Antigua </a:t>
            </a:r>
            <a:r>
              <a:rPr lang="en-TT" dirty="0"/>
              <a:t>and Barbuda, The Bahamas, Saint Lucia and Suriname show the highest vulnerability depending on the index. </a:t>
            </a:r>
          </a:p>
        </p:txBody>
      </p:sp>
    </p:spTree>
    <p:extLst>
      <p:ext uri="{BB962C8B-B14F-4D97-AF65-F5344CB8AC3E}">
        <p14:creationId xmlns:p14="http://schemas.microsoft.com/office/powerpoint/2010/main" val="46752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8AC4A4A-89A8-400A-88BB-25A354370A3E}"/>
              </a:ext>
            </a:extLst>
          </p:cNvPr>
          <p:cNvSpPr>
            <a:spLocks noGrp="1"/>
          </p:cNvSpPr>
          <p:nvPr>
            <p:ph idx="1"/>
          </p:nvPr>
        </p:nvSpPr>
        <p:spPr>
          <a:xfrm>
            <a:off x="812443" y="2026649"/>
            <a:ext cx="10515600" cy="4322636"/>
          </a:xfrm>
        </p:spPr>
        <p:txBody>
          <a:bodyPr>
            <a:normAutofit/>
          </a:bodyPr>
          <a:lstStyle/>
          <a:p>
            <a:r>
              <a:rPr lang="en-TT" dirty="0" smtClean="0"/>
              <a:t>Photo Review</a:t>
            </a:r>
          </a:p>
          <a:p>
            <a:r>
              <a:rPr lang="en-TT" dirty="0" smtClean="0"/>
              <a:t>Caribbean Grouping and Characteristics </a:t>
            </a:r>
          </a:p>
          <a:p>
            <a:r>
              <a:rPr lang="en-TT" dirty="0" smtClean="0"/>
              <a:t>Millennium </a:t>
            </a:r>
            <a:r>
              <a:rPr lang="en-TT" dirty="0"/>
              <a:t>Development Goals </a:t>
            </a:r>
            <a:r>
              <a:rPr lang="en-TT" dirty="0" smtClean="0"/>
              <a:t>review</a:t>
            </a:r>
          </a:p>
          <a:p>
            <a:r>
              <a:rPr lang="en-TT" dirty="0"/>
              <a:t>United Nations Interventions for </a:t>
            </a:r>
            <a:r>
              <a:rPr lang="en-TT" dirty="0" smtClean="0"/>
              <a:t>SIDS</a:t>
            </a:r>
            <a:endParaRPr lang="en-TT" dirty="0"/>
          </a:p>
          <a:p>
            <a:r>
              <a:rPr lang="en-TT" dirty="0" smtClean="0"/>
              <a:t>Sustainable </a:t>
            </a:r>
            <a:r>
              <a:rPr lang="en-TT" dirty="0"/>
              <a:t>Development Goals </a:t>
            </a:r>
          </a:p>
          <a:p>
            <a:r>
              <a:rPr lang="en-TT" dirty="0"/>
              <a:t>Caribbean </a:t>
            </a:r>
            <a:r>
              <a:rPr lang="en-TT" dirty="0" smtClean="0"/>
              <a:t>Review</a:t>
            </a:r>
          </a:p>
          <a:p>
            <a:r>
              <a:rPr lang="en-TT" dirty="0" smtClean="0"/>
              <a:t>Caribbean Challenges</a:t>
            </a:r>
          </a:p>
          <a:p>
            <a:r>
              <a:rPr lang="en-TT" dirty="0" smtClean="0"/>
              <a:t>Caribbean/ SIDS Requirements</a:t>
            </a:r>
            <a:endParaRPr lang="en-TT" dirty="0"/>
          </a:p>
          <a:p>
            <a:r>
              <a:rPr lang="en-TT" dirty="0" smtClean="0"/>
              <a:t>Case Study: </a:t>
            </a:r>
            <a:r>
              <a:rPr lang="en-TT" dirty="0"/>
              <a:t>St Vincent and the </a:t>
            </a:r>
            <a:r>
              <a:rPr lang="en-TT" dirty="0" smtClean="0"/>
              <a:t>Grenadines</a:t>
            </a:r>
            <a:endParaRPr lang="en-TT" dirty="0"/>
          </a:p>
        </p:txBody>
      </p:sp>
      <p:sp>
        <p:nvSpPr>
          <p:cNvPr id="2" name="Title 1">
            <a:extLst>
              <a:ext uri="{FF2B5EF4-FFF2-40B4-BE49-F238E27FC236}">
                <a16:creationId xmlns:a16="http://schemas.microsoft.com/office/drawing/2014/main" xmlns="" id="{BD9EB99A-EDBD-4CD1-A04B-E791623EDC49}"/>
              </a:ext>
            </a:extLst>
          </p:cNvPr>
          <p:cNvSpPr>
            <a:spLocks noGrp="1"/>
          </p:cNvSpPr>
          <p:nvPr>
            <p:ph type="title"/>
          </p:nvPr>
        </p:nvSpPr>
        <p:spPr/>
        <p:txBody>
          <a:bodyPr/>
          <a:lstStyle/>
          <a:p>
            <a:pPr algn="ctr"/>
            <a:r>
              <a:rPr lang="en-TT" dirty="0"/>
              <a:t>Overview</a:t>
            </a:r>
          </a:p>
        </p:txBody>
      </p:sp>
    </p:spTree>
    <p:extLst>
      <p:ext uri="{BB962C8B-B14F-4D97-AF65-F5344CB8AC3E}">
        <p14:creationId xmlns:p14="http://schemas.microsoft.com/office/powerpoint/2010/main" val="182814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FB229-F306-45FA-8483-F10E949AD16B}"/>
              </a:ext>
            </a:extLst>
          </p:cNvPr>
          <p:cNvSpPr>
            <a:spLocks noGrp="1"/>
          </p:cNvSpPr>
          <p:nvPr>
            <p:ph type="title"/>
          </p:nvPr>
        </p:nvSpPr>
        <p:spPr/>
        <p:txBody>
          <a:bodyPr>
            <a:normAutofit/>
          </a:bodyPr>
          <a:lstStyle/>
          <a:p>
            <a:pPr algn="ctr"/>
            <a:r>
              <a:rPr lang="en-TT" dirty="0"/>
              <a:t>Caribbean </a:t>
            </a:r>
            <a:r>
              <a:rPr lang="en-TT" dirty="0" smtClean="0"/>
              <a:t>Review: Vulnerability</a:t>
            </a:r>
            <a:endParaRPr lang="en-TT" dirty="0"/>
          </a:p>
        </p:txBody>
      </p:sp>
      <p:pic>
        <p:nvPicPr>
          <p:cNvPr id="4" name="Picture 3">
            <a:extLst>
              <a:ext uri="{FF2B5EF4-FFF2-40B4-BE49-F238E27FC236}">
                <a16:creationId xmlns:a16="http://schemas.microsoft.com/office/drawing/2014/main" xmlns="" id="{D7088EAD-FBF2-4141-98D1-A787BCA41A16}"/>
              </a:ext>
            </a:extLst>
          </p:cNvPr>
          <p:cNvPicPr>
            <a:picLocks noChangeAspect="1"/>
          </p:cNvPicPr>
          <p:nvPr/>
        </p:nvPicPr>
        <p:blipFill>
          <a:blip r:embed="rId2"/>
          <a:stretch>
            <a:fillRect/>
          </a:stretch>
        </p:blipFill>
        <p:spPr>
          <a:xfrm>
            <a:off x="1184646" y="1806597"/>
            <a:ext cx="9731717" cy="4838901"/>
          </a:xfrm>
          <a:prstGeom prst="rect">
            <a:avLst/>
          </a:prstGeom>
        </p:spPr>
      </p:pic>
    </p:spTree>
    <p:extLst>
      <p:ext uri="{BB962C8B-B14F-4D97-AF65-F5344CB8AC3E}">
        <p14:creationId xmlns:p14="http://schemas.microsoft.com/office/powerpoint/2010/main" val="3165491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DEA7AC-6A70-4791-A7F6-AEB636B9350E}"/>
              </a:ext>
            </a:extLst>
          </p:cNvPr>
          <p:cNvSpPr>
            <a:spLocks noGrp="1"/>
          </p:cNvSpPr>
          <p:nvPr>
            <p:ph idx="1"/>
          </p:nvPr>
        </p:nvSpPr>
        <p:spPr>
          <a:xfrm>
            <a:off x="863958" y="2154035"/>
            <a:ext cx="10515600" cy="4910027"/>
          </a:xfrm>
        </p:spPr>
        <p:txBody>
          <a:bodyPr>
            <a:normAutofit fontScale="92500" lnSpcReduction="20000"/>
          </a:bodyPr>
          <a:lstStyle/>
          <a:p>
            <a:pPr algn="just"/>
            <a:r>
              <a:rPr lang="en-TT" dirty="0" smtClean="0"/>
              <a:t>Gender </a:t>
            </a:r>
            <a:r>
              <a:rPr lang="en-TT" dirty="0"/>
              <a:t>differences </a:t>
            </a:r>
            <a:r>
              <a:rPr lang="en-TT" dirty="0" smtClean="0"/>
              <a:t>are </a:t>
            </a:r>
            <a:r>
              <a:rPr lang="en-TT" dirty="0"/>
              <a:t>still large: in 2013, the percentage of women in the labour force was </a:t>
            </a:r>
            <a:r>
              <a:rPr lang="en-TT" i="1" dirty="0"/>
              <a:t>59.3 percent versus 78.7 percent for men </a:t>
            </a:r>
            <a:r>
              <a:rPr lang="en-TT" dirty="0"/>
              <a:t>(World Bank </a:t>
            </a:r>
            <a:r>
              <a:rPr lang="en-TT" dirty="0" smtClean="0"/>
              <a:t>Gender </a:t>
            </a:r>
            <a:r>
              <a:rPr lang="en-TT" dirty="0"/>
              <a:t>Statistics). </a:t>
            </a:r>
            <a:endParaRPr lang="en-TT" dirty="0" smtClean="0"/>
          </a:p>
          <a:p>
            <a:pPr lvl="1" algn="just"/>
            <a:r>
              <a:rPr lang="en-TT" dirty="0"/>
              <a:t>Between 2000 and 2013, the labour force participation rate of women aged 15-64 increased in Caribbean Small Islands </a:t>
            </a:r>
            <a:r>
              <a:rPr lang="en-TT" dirty="0" smtClean="0"/>
              <a:t>by </a:t>
            </a:r>
            <a:r>
              <a:rPr lang="en-TT" dirty="0"/>
              <a:t>2.2 percent whilst that of men decreased by 2.5 percent. </a:t>
            </a:r>
            <a:endParaRPr lang="en-TT" dirty="0" smtClean="0"/>
          </a:p>
          <a:p>
            <a:pPr algn="just"/>
            <a:r>
              <a:rPr lang="en-TT" dirty="0"/>
              <a:t>E</a:t>
            </a:r>
            <a:r>
              <a:rPr lang="en-TT" dirty="0" smtClean="0"/>
              <a:t>mployment </a:t>
            </a:r>
            <a:r>
              <a:rPr lang="en-TT" dirty="0"/>
              <a:t>to population rate by gender: </a:t>
            </a:r>
            <a:r>
              <a:rPr lang="en-TT" dirty="0" smtClean="0"/>
              <a:t>The </a:t>
            </a:r>
            <a:r>
              <a:rPr lang="en-TT" dirty="0"/>
              <a:t>gender gap is still significant, as in 2013 the figures were respectively </a:t>
            </a:r>
            <a:r>
              <a:rPr lang="en-TT" i="1" dirty="0"/>
              <a:t>45.5 percent for women and 67.3 percent </a:t>
            </a:r>
            <a:r>
              <a:rPr lang="en-TT" dirty="0"/>
              <a:t>for men (ibid</a:t>
            </a:r>
            <a:r>
              <a:rPr lang="en-TT" dirty="0" smtClean="0"/>
              <a:t>.) </a:t>
            </a:r>
          </a:p>
          <a:p>
            <a:pPr lvl="1" algn="just"/>
            <a:r>
              <a:rPr lang="en-TT" dirty="0" smtClean="0"/>
              <a:t>In 2000 </a:t>
            </a:r>
            <a:r>
              <a:rPr lang="en-TT" dirty="0"/>
              <a:t>and 2013 it increased by 3 percent for women and decreased by 2.1 percent for men. </a:t>
            </a:r>
            <a:endParaRPr lang="en-TT" dirty="0" smtClean="0"/>
          </a:p>
          <a:p>
            <a:pPr algn="just"/>
            <a:r>
              <a:rPr lang="en-TT" dirty="0" smtClean="0"/>
              <a:t>Caribbean women´s participation is concentrated in middle- and low-level jobs and in sectors that are characterized by lower salaries and in lower levels in the employment hierarchy (ECLAC, 2010). </a:t>
            </a:r>
          </a:p>
          <a:p>
            <a:pPr algn="just"/>
            <a:r>
              <a:rPr lang="en-TT" dirty="0" smtClean="0"/>
              <a:t>A </a:t>
            </a:r>
            <a:r>
              <a:rPr lang="en-TT" dirty="0"/>
              <a:t>large number of women in the Caribbean work in community, social and personal services, whereas men tend to dominate better paid jobs in the construction sector, craft, plant and machine operation ECLAC (</a:t>
            </a:r>
            <a:r>
              <a:rPr lang="en-TT" dirty="0" smtClean="0"/>
              <a:t>2009)</a:t>
            </a:r>
            <a:endParaRPr lang="en-TT" dirty="0"/>
          </a:p>
        </p:txBody>
      </p:sp>
      <p:sp>
        <p:nvSpPr>
          <p:cNvPr id="2" name="Title 1">
            <a:extLst>
              <a:ext uri="{FF2B5EF4-FFF2-40B4-BE49-F238E27FC236}">
                <a16:creationId xmlns:a16="http://schemas.microsoft.com/office/drawing/2014/main" xmlns="" id="{111FB229-F306-45FA-8483-F10E949AD16B}"/>
              </a:ext>
            </a:extLst>
          </p:cNvPr>
          <p:cNvSpPr>
            <a:spLocks noGrp="1"/>
          </p:cNvSpPr>
          <p:nvPr>
            <p:ph type="title"/>
          </p:nvPr>
        </p:nvSpPr>
        <p:spPr/>
        <p:txBody>
          <a:bodyPr>
            <a:normAutofit fontScale="90000"/>
          </a:bodyPr>
          <a:lstStyle/>
          <a:p>
            <a:pPr algn="ctr"/>
            <a:r>
              <a:rPr lang="en-TT" dirty="0"/>
              <a:t>Caribbean </a:t>
            </a:r>
            <a:r>
              <a:rPr lang="en-TT" dirty="0" smtClean="0"/>
              <a:t>Review: </a:t>
            </a:r>
            <a:r>
              <a:rPr lang="en-TT" dirty="0"/>
              <a:t>Women in the Workplace </a:t>
            </a:r>
          </a:p>
        </p:txBody>
      </p:sp>
    </p:spTree>
    <p:extLst>
      <p:ext uri="{BB962C8B-B14F-4D97-AF65-F5344CB8AC3E}">
        <p14:creationId xmlns:p14="http://schemas.microsoft.com/office/powerpoint/2010/main" val="3765666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07568BC3-27AA-4EC3-941D-169DF2997F84}"/>
              </a:ext>
            </a:extLst>
          </p:cNvPr>
          <p:cNvPicPr>
            <a:picLocks noGrp="1" noChangeAspect="1"/>
          </p:cNvPicPr>
          <p:nvPr>
            <p:ph idx="1"/>
          </p:nvPr>
        </p:nvPicPr>
        <p:blipFill>
          <a:blip r:embed="rId2"/>
          <a:stretch>
            <a:fillRect/>
          </a:stretch>
        </p:blipFill>
        <p:spPr>
          <a:xfrm>
            <a:off x="1724561" y="2222031"/>
            <a:ext cx="8694447" cy="4635969"/>
          </a:xfrm>
          <a:prstGeom prst="rect">
            <a:avLst/>
          </a:prstGeom>
        </p:spPr>
      </p:pic>
      <p:sp>
        <p:nvSpPr>
          <p:cNvPr id="2" name="Title 1">
            <a:extLst>
              <a:ext uri="{FF2B5EF4-FFF2-40B4-BE49-F238E27FC236}">
                <a16:creationId xmlns:a16="http://schemas.microsoft.com/office/drawing/2014/main" xmlns="" id="{111FB229-F306-45FA-8483-F10E949AD16B}"/>
              </a:ext>
            </a:extLst>
          </p:cNvPr>
          <p:cNvSpPr>
            <a:spLocks noGrp="1"/>
          </p:cNvSpPr>
          <p:nvPr>
            <p:ph type="title"/>
          </p:nvPr>
        </p:nvSpPr>
        <p:spPr/>
        <p:txBody>
          <a:bodyPr>
            <a:normAutofit fontScale="90000"/>
          </a:bodyPr>
          <a:lstStyle/>
          <a:p>
            <a:pPr algn="ctr"/>
            <a:r>
              <a:rPr lang="en-TT" dirty="0"/>
              <a:t>Caribbean </a:t>
            </a:r>
            <a:r>
              <a:rPr lang="en-TT" dirty="0" smtClean="0"/>
              <a:t>Review: </a:t>
            </a:r>
            <a:r>
              <a:rPr lang="en-TT" dirty="0"/>
              <a:t>Women in the Workplace </a:t>
            </a:r>
          </a:p>
        </p:txBody>
      </p:sp>
    </p:spTree>
    <p:extLst>
      <p:ext uri="{BB962C8B-B14F-4D97-AF65-F5344CB8AC3E}">
        <p14:creationId xmlns:p14="http://schemas.microsoft.com/office/powerpoint/2010/main" val="2093206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5E8AB7FD-CD9A-4C35-B0D0-3F9485956881}"/>
              </a:ext>
            </a:extLst>
          </p:cNvPr>
          <p:cNvSpPr>
            <a:spLocks noGrp="1"/>
          </p:cNvSpPr>
          <p:nvPr>
            <p:ph idx="1"/>
          </p:nvPr>
        </p:nvSpPr>
        <p:spPr/>
        <p:txBody>
          <a:bodyPr/>
          <a:lstStyle/>
          <a:p>
            <a:pPr marL="0" indent="0" algn="ctr">
              <a:buNone/>
            </a:pPr>
            <a:r>
              <a:rPr lang="en-TT" dirty="0"/>
              <a:t> Inequality in access to education also grows with age: whilst enrolment of the richest and the poorest quintiles starts at the same level, by the ages of 15 and 16 the difference is 20 percentage points, and at 17 and 18 it </a:t>
            </a:r>
            <a:r>
              <a:rPr lang="en-TT" dirty="0" smtClean="0"/>
              <a:t>grows </a:t>
            </a:r>
            <a:r>
              <a:rPr lang="en-TT" dirty="0"/>
              <a:t>to 50 percentage points</a:t>
            </a:r>
          </a:p>
        </p:txBody>
      </p:sp>
      <p:sp>
        <p:nvSpPr>
          <p:cNvPr id="2" name="Title 1">
            <a:extLst>
              <a:ext uri="{FF2B5EF4-FFF2-40B4-BE49-F238E27FC236}">
                <a16:creationId xmlns:a16="http://schemas.microsoft.com/office/drawing/2014/main" xmlns="" id="{111FB229-F306-45FA-8483-F10E949AD16B}"/>
              </a:ext>
            </a:extLst>
          </p:cNvPr>
          <p:cNvSpPr>
            <a:spLocks noGrp="1"/>
          </p:cNvSpPr>
          <p:nvPr>
            <p:ph type="title"/>
          </p:nvPr>
        </p:nvSpPr>
        <p:spPr/>
        <p:txBody>
          <a:bodyPr>
            <a:normAutofit/>
          </a:bodyPr>
          <a:lstStyle/>
          <a:p>
            <a:pPr algn="ctr"/>
            <a:r>
              <a:rPr lang="en-TT" dirty="0"/>
              <a:t>Caribbean R</a:t>
            </a:r>
            <a:r>
              <a:rPr lang="en-TT" dirty="0" smtClean="0"/>
              <a:t>eview: </a:t>
            </a:r>
            <a:r>
              <a:rPr lang="en-TT" dirty="0"/>
              <a:t>Education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5478" y="3856866"/>
            <a:ext cx="4077907" cy="271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203841" y="6104014"/>
            <a:ext cx="3065171" cy="276999"/>
          </a:xfrm>
          <a:prstGeom prst="rect">
            <a:avLst/>
          </a:prstGeom>
          <a:noFill/>
        </p:spPr>
        <p:txBody>
          <a:bodyPr wrap="square" rtlCol="0">
            <a:spAutoFit/>
          </a:bodyPr>
          <a:lstStyle/>
          <a:p>
            <a:r>
              <a:rPr lang="en-TT" sz="1200" dirty="0" smtClean="0"/>
              <a:t>Source: http</a:t>
            </a:r>
            <a:r>
              <a:rPr lang="en-TT" sz="1200" dirty="0"/>
              <a:t>://caricom.org</a:t>
            </a:r>
          </a:p>
        </p:txBody>
      </p:sp>
    </p:spTree>
    <p:extLst>
      <p:ext uri="{BB962C8B-B14F-4D97-AF65-F5344CB8AC3E}">
        <p14:creationId xmlns:p14="http://schemas.microsoft.com/office/powerpoint/2010/main" val="102879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FB229-F306-45FA-8483-F10E949AD16B}"/>
              </a:ext>
            </a:extLst>
          </p:cNvPr>
          <p:cNvSpPr>
            <a:spLocks noGrp="1"/>
          </p:cNvSpPr>
          <p:nvPr>
            <p:ph type="title"/>
          </p:nvPr>
        </p:nvSpPr>
        <p:spPr/>
        <p:txBody>
          <a:bodyPr>
            <a:normAutofit/>
          </a:bodyPr>
          <a:lstStyle/>
          <a:p>
            <a:pPr algn="ctr"/>
            <a:r>
              <a:rPr lang="en-TT" dirty="0"/>
              <a:t>Caribbean </a:t>
            </a:r>
            <a:r>
              <a:rPr lang="en-TT" dirty="0" smtClean="0"/>
              <a:t>Review: </a:t>
            </a:r>
            <a:r>
              <a:rPr lang="en-TT" dirty="0"/>
              <a:t>Education</a:t>
            </a:r>
          </a:p>
        </p:txBody>
      </p:sp>
      <p:pic>
        <p:nvPicPr>
          <p:cNvPr id="6" name="Picture 5">
            <a:extLst>
              <a:ext uri="{FF2B5EF4-FFF2-40B4-BE49-F238E27FC236}">
                <a16:creationId xmlns:a16="http://schemas.microsoft.com/office/drawing/2014/main" xmlns="" id="{2305A229-E917-4C9F-AC87-21626F22A909}"/>
              </a:ext>
            </a:extLst>
          </p:cNvPr>
          <p:cNvPicPr>
            <a:picLocks noChangeAspect="1"/>
          </p:cNvPicPr>
          <p:nvPr/>
        </p:nvPicPr>
        <p:blipFill>
          <a:blip r:embed="rId2"/>
          <a:stretch>
            <a:fillRect/>
          </a:stretch>
        </p:blipFill>
        <p:spPr>
          <a:xfrm>
            <a:off x="1570694" y="1511623"/>
            <a:ext cx="9050613" cy="5177204"/>
          </a:xfrm>
          <a:prstGeom prst="rect">
            <a:avLst/>
          </a:prstGeom>
        </p:spPr>
      </p:pic>
    </p:spTree>
    <p:extLst>
      <p:ext uri="{BB962C8B-B14F-4D97-AF65-F5344CB8AC3E}">
        <p14:creationId xmlns:p14="http://schemas.microsoft.com/office/powerpoint/2010/main" val="2587164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5E8AB7FD-CD9A-4C35-B0D0-3F9485956881}"/>
              </a:ext>
            </a:extLst>
          </p:cNvPr>
          <p:cNvSpPr>
            <a:spLocks noGrp="1"/>
          </p:cNvSpPr>
          <p:nvPr>
            <p:ph idx="1"/>
          </p:nvPr>
        </p:nvSpPr>
        <p:spPr/>
        <p:txBody>
          <a:bodyPr/>
          <a:lstStyle/>
          <a:p>
            <a:pPr marL="0" indent="0">
              <a:buNone/>
            </a:pPr>
            <a:r>
              <a:rPr lang="en-TT" dirty="0"/>
              <a:t> </a:t>
            </a:r>
          </a:p>
        </p:txBody>
      </p:sp>
      <p:sp>
        <p:nvSpPr>
          <p:cNvPr id="2" name="Title 1">
            <a:extLst>
              <a:ext uri="{FF2B5EF4-FFF2-40B4-BE49-F238E27FC236}">
                <a16:creationId xmlns:a16="http://schemas.microsoft.com/office/drawing/2014/main" xmlns="" id="{111FB229-F306-45FA-8483-F10E949AD16B}"/>
              </a:ext>
            </a:extLst>
          </p:cNvPr>
          <p:cNvSpPr>
            <a:spLocks noGrp="1"/>
          </p:cNvSpPr>
          <p:nvPr>
            <p:ph type="title"/>
          </p:nvPr>
        </p:nvSpPr>
        <p:spPr/>
        <p:txBody>
          <a:bodyPr>
            <a:normAutofit/>
          </a:bodyPr>
          <a:lstStyle/>
          <a:p>
            <a:pPr algn="ctr"/>
            <a:r>
              <a:rPr lang="en-TT" dirty="0"/>
              <a:t>Caribbean </a:t>
            </a:r>
            <a:r>
              <a:rPr lang="en-TT" dirty="0" smtClean="0"/>
              <a:t>Review: </a:t>
            </a:r>
            <a:r>
              <a:rPr lang="en-TT" dirty="0"/>
              <a:t>Education</a:t>
            </a:r>
          </a:p>
        </p:txBody>
      </p:sp>
      <p:pic>
        <p:nvPicPr>
          <p:cNvPr id="4" name="Picture 3">
            <a:extLst>
              <a:ext uri="{FF2B5EF4-FFF2-40B4-BE49-F238E27FC236}">
                <a16:creationId xmlns:a16="http://schemas.microsoft.com/office/drawing/2014/main" xmlns="" id="{062EDE0F-901A-4F43-8A1D-A0F5973FB0C9}"/>
              </a:ext>
            </a:extLst>
          </p:cNvPr>
          <p:cNvPicPr>
            <a:picLocks noChangeAspect="1"/>
          </p:cNvPicPr>
          <p:nvPr/>
        </p:nvPicPr>
        <p:blipFill>
          <a:blip r:embed="rId2"/>
          <a:stretch>
            <a:fillRect/>
          </a:stretch>
        </p:blipFill>
        <p:spPr>
          <a:xfrm>
            <a:off x="3684930" y="2018155"/>
            <a:ext cx="4293152" cy="4839845"/>
          </a:xfrm>
          <a:prstGeom prst="rect">
            <a:avLst/>
          </a:prstGeom>
        </p:spPr>
      </p:pic>
    </p:spTree>
    <p:extLst>
      <p:ext uri="{BB962C8B-B14F-4D97-AF65-F5344CB8AC3E}">
        <p14:creationId xmlns:p14="http://schemas.microsoft.com/office/powerpoint/2010/main" val="805406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5E8AB7FD-CD9A-4C35-B0D0-3F9485956881}"/>
              </a:ext>
            </a:extLst>
          </p:cNvPr>
          <p:cNvSpPr>
            <a:spLocks noGrp="1"/>
          </p:cNvSpPr>
          <p:nvPr>
            <p:ph idx="1"/>
          </p:nvPr>
        </p:nvSpPr>
        <p:spPr>
          <a:xfrm>
            <a:off x="1001331" y="1979977"/>
            <a:ext cx="10515600" cy="4351338"/>
          </a:xfrm>
        </p:spPr>
        <p:txBody>
          <a:bodyPr/>
          <a:lstStyle/>
          <a:p>
            <a:pPr marL="0" indent="0">
              <a:buNone/>
            </a:pPr>
            <a:r>
              <a:rPr lang="en-TT" dirty="0"/>
              <a:t> </a:t>
            </a:r>
          </a:p>
        </p:txBody>
      </p:sp>
      <p:sp>
        <p:nvSpPr>
          <p:cNvPr id="2" name="Title 1">
            <a:extLst>
              <a:ext uri="{FF2B5EF4-FFF2-40B4-BE49-F238E27FC236}">
                <a16:creationId xmlns:a16="http://schemas.microsoft.com/office/drawing/2014/main" xmlns="" id="{111FB229-F306-45FA-8483-F10E949AD16B}"/>
              </a:ext>
            </a:extLst>
          </p:cNvPr>
          <p:cNvSpPr>
            <a:spLocks noGrp="1"/>
          </p:cNvSpPr>
          <p:nvPr>
            <p:ph type="title"/>
          </p:nvPr>
        </p:nvSpPr>
        <p:spPr/>
        <p:txBody>
          <a:bodyPr>
            <a:normAutofit/>
          </a:bodyPr>
          <a:lstStyle/>
          <a:p>
            <a:pPr algn="ctr"/>
            <a:r>
              <a:rPr lang="en-TT" dirty="0"/>
              <a:t>Caribbean </a:t>
            </a:r>
            <a:r>
              <a:rPr lang="en-TT" dirty="0" smtClean="0"/>
              <a:t>Review: Health Care</a:t>
            </a:r>
            <a:endParaRPr lang="en-TT" dirty="0"/>
          </a:p>
        </p:txBody>
      </p:sp>
      <p:sp>
        <p:nvSpPr>
          <p:cNvPr id="4" name="Rectangle 3"/>
          <p:cNvSpPr/>
          <p:nvPr/>
        </p:nvSpPr>
        <p:spPr>
          <a:xfrm>
            <a:off x="1171976" y="2210574"/>
            <a:ext cx="10586433" cy="4647426"/>
          </a:xfrm>
          <a:prstGeom prst="rect">
            <a:avLst/>
          </a:prstGeom>
        </p:spPr>
        <p:txBody>
          <a:bodyPr wrap="square">
            <a:spAutoFit/>
          </a:bodyPr>
          <a:lstStyle/>
          <a:p>
            <a:pPr marL="285750" indent="-285750" algn="just">
              <a:buFont typeface="Arial" panose="020B0604020202020204" pitchFamily="34" charset="0"/>
              <a:buChar char="•"/>
            </a:pPr>
            <a:r>
              <a:rPr lang="en-TT" sz="2000" dirty="0" smtClean="0"/>
              <a:t>There has been progression in health Care in the Caribbean. WHO </a:t>
            </a:r>
            <a:r>
              <a:rPr lang="en-TT" sz="2000" dirty="0"/>
              <a:t>World Heath Statistics 2015 showed the rate of achievement in relation to some of the targets set in the MDGs 1990–2015. </a:t>
            </a:r>
            <a:endParaRPr lang="en-TT" sz="2000" dirty="0" smtClean="0"/>
          </a:p>
          <a:p>
            <a:pPr marL="742950" lvl="1" indent="-285750" algn="just">
              <a:buFont typeface="Arial" panose="020B0604020202020204" pitchFamily="34" charset="0"/>
              <a:buChar char="•"/>
            </a:pPr>
            <a:r>
              <a:rPr lang="en-TT" dirty="0" smtClean="0"/>
              <a:t>In terms of </a:t>
            </a:r>
            <a:r>
              <a:rPr lang="en-TT" u="sng" dirty="0"/>
              <a:t>m</a:t>
            </a:r>
            <a:r>
              <a:rPr lang="en-TT" u="sng" dirty="0" smtClean="0"/>
              <a:t>aternal </a:t>
            </a:r>
            <a:r>
              <a:rPr lang="en-TT" u="sng" dirty="0"/>
              <a:t>m</a:t>
            </a:r>
            <a:r>
              <a:rPr lang="en-TT" u="sng" dirty="0" smtClean="0"/>
              <a:t>ortality</a:t>
            </a:r>
            <a:r>
              <a:rPr lang="en-TT" dirty="0" smtClean="0"/>
              <a:t>, some Caribbean countries achieved reductions of 32-57 between 1990 and 2013 (MDG two-thirds reduction), while others were well below these rates and in the case of Guyana deteriorated. </a:t>
            </a:r>
          </a:p>
          <a:p>
            <a:pPr marL="742950" lvl="1" indent="-285750" algn="just">
              <a:buFont typeface="Arial" panose="020B0604020202020204" pitchFamily="34" charset="0"/>
              <a:buChar char="•"/>
            </a:pPr>
            <a:r>
              <a:rPr lang="en-TT" dirty="0" smtClean="0"/>
              <a:t>With respect to </a:t>
            </a:r>
            <a:r>
              <a:rPr lang="en-TT" u="sng" dirty="0" smtClean="0"/>
              <a:t>child mortality</a:t>
            </a:r>
            <a:r>
              <a:rPr lang="en-TT" dirty="0" smtClean="0"/>
              <a:t>, some Caribbean achievement rates ranged between 24-58 percent (MDG two-thirds reduction), except in Antigua and Barbuda (65 percent) and St. Kitts and Nevis (66 percent). </a:t>
            </a:r>
          </a:p>
          <a:p>
            <a:pPr marL="742950" lvl="1" indent="-285750" algn="just">
              <a:buFont typeface="Arial" panose="020B0604020202020204" pitchFamily="34" charset="0"/>
              <a:buChar char="•"/>
            </a:pPr>
            <a:r>
              <a:rPr lang="en-TT" u="sng" dirty="0" smtClean="0"/>
              <a:t>Adult mortality</a:t>
            </a:r>
            <a:r>
              <a:rPr lang="en-TT" dirty="0" smtClean="0"/>
              <a:t> rates were lower in 2013 than in 2009 for both males and females, except in Guyana where rates have increased and for males in Antigua and Barbuda </a:t>
            </a:r>
          </a:p>
          <a:p>
            <a:pPr marL="742950" lvl="1" indent="-285750" algn="just">
              <a:buFont typeface="Arial" panose="020B0604020202020204" pitchFamily="34" charset="0"/>
              <a:buChar char="•"/>
            </a:pPr>
            <a:r>
              <a:rPr lang="en-TT" dirty="0" smtClean="0"/>
              <a:t>Infant mortality rates diminished between 2010 and 2014 in all countries </a:t>
            </a:r>
          </a:p>
          <a:p>
            <a:pPr marL="742950" lvl="1" indent="-285750" algn="just">
              <a:buFont typeface="Arial" panose="020B0604020202020204" pitchFamily="34" charset="0"/>
              <a:buChar char="•"/>
            </a:pPr>
            <a:r>
              <a:rPr lang="en-TT" dirty="0" smtClean="0"/>
              <a:t>The loss of life to </a:t>
            </a:r>
            <a:r>
              <a:rPr lang="en-TT" u="sng" dirty="0" smtClean="0"/>
              <a:t>communicable diseases</a:t>
            </a:r>
            <a:r>
              <a:rPr lang="en-TT" dirty="0" smtClean="0"/>
              <a:t> in the Caribbean exceeds mortality rates in upper middle income countries, sometimes by a large margin. In Guyana and Haiti, the mortality rates are as high as 177 and 405, respectively. </a:t>
            </a:r>
          </a:p>
          <a:p>
            <a:pPr marL="285750" indent="-285750" algn="just">
              <a:buFont typeface="Arial" panose="020B0604020202020204" pitchFamily="34" charset="0"/>
              <a:buChar char="•"/>
            </a:pPr>
            <a:r>
              <a:rPr lang="en-TT" sz="2000" dirty="0" smtClean="0"/>
              <a:t>While progress is noted, there is still room for improvement</a:t>
            </a:r>
            <a:endParaRPr lang="en-TT" sz="2000" dirty="0"/>
          </a:p>
        </p:txBody>
      </p:sp>
    </p:spTree>
    <p:extLst>
      <p:ext uri="{BB962C8B-B14F-4D97-AF65-F5344CB8AC3E}">
        <p14:creationId xmlns:p14="http://schemas.microsoft.com/office/powerpoint/2010/main" val="2887162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5E8AB7FD-CD9A-4C35-B0D0-3F9485956881}"/>
              </a:ext>
            </a:extLst>
          </p:cNvPr>
          <p:cNvSpPr>
            <a:spLocks noGrp="1"/>
          </p:cNvSpPr>
          <p:nvPr>
            <p:ph idx="1"/>
          </p:nvPr>
        </p:nvSpPr>
        <p:spPr/>
        <p:txBody>
          <a:bodyPr/>
          <a:lstStyle/>
          <a:p>
            <a:pPr marL="0" indent="0">
              <a:buNone/>
            </a:pPr>
            <a:r>
              <a:rPr lang="en-TT" dirty="0"/>
              <a:t> </a:t>
            </a:r>
          </a:p>
        </p:txBody>
      </p:sp>
      <p:sp>
        <p:nvSpPr>
          <p:cNvPr id="2" name="Title 1">
            <a:extLst>
              <a:ext uri="{FF2B5EF4-FFF2-40B4-BE49-F238E27FC236}">
                <a16:creationId xmlns:a16="http://schemas.microsoft.com/office/drawing/2014/main" xmlns="" id="{111FB229-F306-45FA-8483-F10E949AD16B}"/>
              </a:ext>
            </a:extLst>
          </p:cNvPr>
          <p:cNvSpPr>
            <a:spLocks noGrp="1"/>
          </p:cNvSpPr>
          <p:nvPr>
            <p:ph type="title"/>
          </p:nvPr>
        </p:nvSpPr>
        <p:spPr/>
        <p:txBody>
          <a:bodyPr/>
          <a:lstStyle/>
          <a:p>
            <a:pPr algn="ctr"/>
            <a:r>
              <a:rPr lang="en-TT" dirty="0"/>
              <a:t>Caribbean </a:t>
            </a:r>
            <a:r>
              <a:rPr lang="en-TT" dirty="0" smtClean="0"/>
              <a:t>Review: </a:t>
            </a:r>
            <a:r>
              <a:rPr lang="en-TT" dirty="0" smtClean="0"/>
              <a:t>Health Care</a:t>
            </a:r>
            <a:endParaRPr lang="en-TT" dirty="0"/>
          </a:p>
        </p:txBody>
      </p:sp>
      <p:pic>
        <p:nvPicPr>
          <p:cNvPr id="3" name="Picture 2">
            <a:extLst>
              <a:ext uri="{FF2B5EF4-FFF2-40B4-BE49-F238E27FC236}">
                <a16:creationId xmlns:a16="http://schemas.microsoft.com/office/drawing/2014/main" xmlns="" id="{6B143483-0002-4066-B547-ECE355448730}"/>
              </a:ext>
            </a:extLst>
          </p:cNvPr>
          <p:cNvPicPr>
            <a:picLocks noChangeAspect="1"/>
          </p:cNvPicPr>
          <p:nvPr/>
        </p:nvPicPr>
        <p:blipFill>
          <a:blip r:embed="rId2"/>
          <a:stretch>
            <a:fillRect/>
          </a:stretch>
        </p:blipFill>
        <p:spPr>
          <a:xfrm>
            <a:off x="1419957" y="1527443"/>
            <a:ext cx="8874928" cy="5168778"/>
          </a:xfrm>
          <a:prstGeom prst="rect">
            <a:avLst/>
          </a:prstGeom>
        </p:spPr>
      </p:pic>
    </p:spTree>
    <p:extLst>
      <p:ext uri="{BB962C8B-B14F-4D97-AF65-F5344CB8AC3E}">
        <p14:creationId xmlns:p14="http://schemas.microsoft.com/office/powerpoint/2010/main" val="2574262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5E8AB7FD-CD9A-4C35-B0D0-3F9485956881}"/>
              </a:ext>
            </a:extLst>
          </p:cNvPr>
          <p:cNvSpPr>
            <a:spLocks noGrp="1"/>
          </p:cNvSpPr>
          <p:nvPr>
            <p:ph idx="1"/>
          </p:nvPr>
        </p:nvSpPr>
        <p:spPr/>
        <p:txBody>
          <a:bodyPr/>
          <a:lstStyle/>
          <a:p>
            <a:pPr marL="0" indent="0" algn="ctr">
              <a:buNone/>
            </a:pPr>
            <a:r>
              <a:rPr lang="en-TT" dirty="0" smtClean="0"/>
              <a:t>We have seen an increase in crime in the region. It is estimated that the direct </a:t>
            </a:r>
            <a:r>
              <a:rPr lang="en-TT" dirty="0"/>
              <a:t>costs of fighting crime and indirect costs from lost economic outcomes from youth imprisonment and decline in revenues from tourism are estimated at between 2.8 percent and 4 percent of GDP of CARICOM countries annually (</a:t>
            </a:r>
            <a:r>
              <a:rPr lang="en-TT" dirty="0" smtClean="0"/>
              <a:t>UNDP</a:t>
            </a:r>
            <a:r>
              <a:rPr lang="en-TT" dirty="0"/>
              <a:t>, 2012</a:t>
            </a:r>
            <a:r>
              <a:rPr lang="en-TT" dirty="0" smtClean="0"/>
              <a:t>)</a:t>
            </a:r>
          </a:p>
          <a:p>
            <a:pPr marL="0" indent="0" algn="ctr">
              <a:buNone/>
            </a:pPr>
            <a:endParaRPr lang="en-TT" dirty="0"/>
          </a:p>
        </p:txBody>
      </p:sp>
      <p:sp>
        <p:nvSpPr>
          <p:cNvPr id="2" name="Title 1">
            <a:extLst>
              <a:ext uri="{FF2B5EF4-FFF2-40B4-BE49-F238E27FC236}">
                <a16:creationId xmlns:a16="http://schemas.microsoft.com/office/drawing/2014/main" xmlns="" id="{111FB229-F306-45FA-8483-F10E949AD16B}"/>
              </a:ext>
            </a:extLst>
          </p:cNvPr>
          <p:cNvSpPr>
            <a:spLocks noGrp="1"/>
          </p:cNvSpPr>
          <p:nvPr>
            <p:ph type="title"/>
          </p:nvPr>
        </p:nvSpPr>
        <p:spPr/>
        <p:txBody>
          <a:bodyPr/>
          <a:lstStyle/>
          <a:p>
            <a:pPr algn="ctr"/>
            <a:r>
              <a:rPr lang="en-TT" dirty="0"/>
              <a:t>Caribbean </a:t>
            </a:r>
            <a:r>
              <a:rPr lang="en-TT" dirty="0" smtClean="0"/>
              <a:t>Review: </a:t>
            </a:r>
            <a:r>
              <a:rPr lang="en-TT" dirty="0"/>
              <a:t>Crime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543" y="4232084"/>
            <a:ext cx="4977483" cy="262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050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xmlns="" id="{2A119A74-C5E6-477B-AA4E-791DCC76AD4A}"/>
              </a:ext>
            </a:extLst>
          </p:cNvPr>
          <p:cNvPicPr>
            <a:picLocks noGrp="1" noChangeAspect="1"/>
          </p:cNvPicPr>
          <p:nvPr>
            <p:ph idx="1"/>
          </p:nvPr>
        </p:nvPicPr>
        <p:blipFill>
          <a:blip r:embed="rId2"/>
          <a:stretch>
            <a:fillRect/>
          </a:stretch>
        </p:blipFill>
        <p:spPr>
          <a:xfrm>
            <a:off x="759617" y="2335184"/>
            <a:ext cx="7607599" cy="4307751"/>
          </a:xfrm>
          <a:prstGeom prst="rect">
            <a:avLst/>
          </a:prstGeom>
        </p:spPr>
      </p:pic>
      <p:sp>
        <p:nvSpPr>
          <p:cNvPr id="2" name="Title 1">
            <a:extLst>
              <a:ext uri="{FF2B5EF4-FFF2-40B4-BE49-F238E27FC236}">
                <a16:creationId xmlns:a16="http://schemas.microsoft.com/office/drawing/2014/main" xmlns="" id="{111FB229-F306-45FA-8483-F10E949AD16B}"/>
              </a:ext>
            </a:extLst>
          </p:cNvPr>
          <p:cNvSpPr>
            <a:spLocks noGrp="1"/>
          </p:cNvSpPr>
          <p:nvPr>
            <p:ph type="title"/>
          </p:nvPr>
        </p:nvSpPr>
        <p:spPr/>
        <p:txBody>
          <a:bodyPr>
            <a:normAutofit fontScale="90000"/>
          </a:bodyPr>
          <a:lstStyle/>
          <a:p>
            <a:pPr algn="ctr"/>
            <a:r>
              <a:rPr lang="en-TT" dirty="0"/>
              <a:t>Caribbean </a:t>
            </a:r>
            <a:r>
              <a:rPr lang="en-TT" dirty="0" smtClean="0"/>
              <a:t>Review: </a:t>
            </a:r>
            <a:r>
              <a:rPr lang="en-TT" dirty="0"/>
              <a:t>Unemployment Rate</a:t>
            </a:r>
          </a:p>
        </p:txBody>
      </p:sp>
      <p:sp>
        <p:nvSpPr>
          <p:cNvPr id="4" name="TextBox 3"/>
          <p:cNvSpPr txBox="1"/>
          <p:nvPr/>
        </p:nvSpPr>
        <p:spPr>
          <a:xfrm>
            <a:off x="9015212" y="2395470"/>
            <a:ext cx="2434107" cy="3970318"/>
          </a:xfrm>
          <a:prstGeom prst="rect">
            <a:avLst/>
          </a:prstGeom>
          <a:noFill/>
          <a:ln>
            <a:solidFill>
              <a:schemeClr val="tx1"/>
            </a:solidFill>
            <a:prstDash val="lgDash"/>
          </a:ln>
        </p:spPr>
        <p:txBody>
          <a:bodyPr wrap="square" rtlCol="0">
            <a:spAutoFit/>
          </a:bodyPr>
          <a:lstStyle/>
          <a:p>
            <a:pPr algn="ctr"/>
            <a:r>
              <a:rPr lang="en-TT" dirty="0" smtClean="0"/>
              <a:t>Generally high Unemployment rate especially in St. Vincent and the Grenadines, Bahamas and Jamaica</a:t>
            </a:r>
          </a:p>
          <a:p>
            <a:pPr algn="ctr"/>
            <a:endParaRPr lang="en-TT" dirty="0" smtClean="0"/>
          </a:p>
          <a:p>
            <a:pPr algn="ctr"/>
            <a:endParaRPr lang="en-TT" dirty="0"/>
          </a:p>
          <a:p>
            <a:pPr algn="ctr"/>
            <a:r>
              <a:rPr lang="en-TT" dirty="0" smtClean="0"/>
              <a:t>It should be noted that the unemployment rates of women are generally higher than men</a:t>
            </a:r>
            <a:endParaRPr lang="en-TT" dirty="0"/>
          </a:p>
        </p:txBody>
      </p:sp>
    </p:spTree>
    <p:extLst>
      <p:ext uri="{BB962C8B-B14F-4D97-AF65-F5344CB8AC3E}">
        <p14:creationId xmlns:p14="http://schemas.microsoft.com/office/powerpoint/2010/main" val="223058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1663" y="2247900"/>
            <a:ext cx="6068675" cy="3878263"/>
          </a:xfrm>
        </p:spPr>
      </p:pic>
      <p:sp>
        <p:nvSpPr>
          <p:cNvPr id="2" name="Title 1">
            <a:extLst>
              <a:ext uri="{FF2B5EF4-FFF2-40B4-BE49-F238E27FC236}">
                <a16:creationId xmlns:a16="http://schemas.microsoft.com/office/drawing/2014/main" xmlns="" id="{E5DC49E1-154A-48D3-9473-1CCBE382A210}"/>
              </a:ext>
            </a:extLst>
          </p:cNvPr>
          <p:cNvSpPr>
            <a:spLocks noGrp="1"/>
          </p:cNvSpPr>
          <p:nvPr>
            <p:ph type="title"/>
          </p:nvPr>
        </p:nvSpPr>
        <p:spPr/>
        <p:txBody>
          <a:bodyPr>
            <a:normAutofit fontScale="90000"/>
          </a:bodyPr>
          <a:lstStyle/>
          <a:p>
            <a:pPr algn="ctr"/>
            <a:r>
              <a:rPr lang="en-TT" dirty="0"/>
              <a:t>Climate </a:t>
            </a:r>
            <a:r>
              <a:rPr lang="en-TT" dirty="0" smtClean="0"/>
              <a:t>Change: </a:t>
            </a:r>
            <a:br>
              <a:rPr lang="en-TT" dirty="0" smtClean="0"/>
            </a:br>
            <a:r>
              <a:rPr lang="en-TT" dirty="0" smtClean="0"/>
              <a:t>Hurricane Irma 2017 (St Martin)</a:t>
            </a:r>
            <a:endParaRPr lang="en-TT" dirty="0"/>
          </a:p>
        </p:txBody>
      </p:sp>
      <p:sp>
        <p:nvSpPr>
          <p:cNvPr id="5" name="TextBox 4"/>
          <p:cNvSpPr txBox="1"/>
          <p:nvPr/>
        </p:nvSpPr>
        <p:spPr>
          <a:xfrm>
            <a:off x="4378818" y="6413681"/>
            <a:ext cx="3966693" cy="276999"/>
          </a:xfrm>
          <a:prstGeom prst="rect">
            <a:avLst/>
          </a:prstGeom>
          <a:noFill/>
        </p:spPr>
        <p:txBody>
          <a:bodyPr wrap="square" rtlCol="0">
            <a:spAutoFit/>
          </a:bodyPr>
          <a:lstStyle/>
          <a:p>
            <a:r>
              <a:rPr lang="en-TT" sz="1200" dirty="0" smtClean="0"/>
              <a:t>Source</a:t>
            </a:r>
            <a:r>
              <a:rPr lang="en-TT" sz="1200" dirty="0"/>
              <a:t>: www.thelocal.fr</a:t>
            </a:r>
          </a:p>
        </p:txBody>
      </p:sp>
    </p:spTree>
    <p:extLst>
      <p:ext uri="{BB962C8B-B14F-4D97-AF65-F5344CB8AC3E}">
        <p14:creationId xmlns:p14="http://schemas.microsoft.com/office/powerpoint/2010/main" val="1917204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FB229-F306-45FA-8483-F10E949AD16B}"/>
              </a:ext>
            </a:extLst>
          </p:cNvPr>
          <p:cNvSpPr>
            <a:spLocks noGrp="1"/>
          </p:cNvSpPr>
          <p:nvPr>
            <p:ph type="title"/>
          </p:nvPr>
        </p:nvSpPr>
        <p:spPr/>
        <p:txBody>
          <a:bodyPr>
            <a:normAutofit/>
          </a:bodyPr>
          <a:lstStyle/>
          <a:p>
            <a:pPr algn="ctr"/>
            <a:r>
              <a:rPr lang="en-TT" dirty="0"/>
              <a:t>Caribbean </a:t>
            </a:r>
            <a:r>
              <a:rPr lang="en-TT" dirty="0" smtClean="0"/>
              <a:t>Review: </a:t>
            </a:r>
            <a:r>
              <a:rPr lang="en-TT" dirty="0"/>
              <a:t>Child </a:t>
            </a:r>
            <a:r>
              <a:rPr lang="en-TT" dirty="0" smtClean="0"/>
              <a:t>Labour</a:t>
            </a:r>
            <a:endParaRPr lang="en-TT" dirty="0"/>
          </a:p>
        </p:txBody>
      </p:sp>
      <p:pic>
        <p:nvPicPr>
          <p:cNvPr id="6" name="Picture 5">
            <a:extLst>
              <a:ext uri="{FF2B5EF4-FFF2-40B4-BE49-F238E27FC236}">
                <a16:creationId xmlns:a16="http://schemas.microsoft.com/office/drawing/2014/main" xmlns="" id="{1559DA39-29B6-43CF-A916-0E6D09FCBE96}"/>
              </a:ext>
            </a:extLst>
          </p:cNvPr>
          <p:cNvPicPr>
            <a:picLocks noChangeAspect="1"/>
          </p:cNvPicPr>
          <p:nvPr/>
        </p:nvPicPr>
        <p:blipFill>
          <a:blip r:embed="rId2"/>
          <a:stretch>
            <a:fillRect/>
          </a:stretch>
        </p:blipFill>
        <p:spPr>
          <a:xfrm>
            <a:off x="1143514" y="1399710"/>
            <a:ext cx="7395180" cy="5458291"/>
          </a:xfrm>
          <a:prstGeom prst="rect">
            <a:avLst/>
          </a:prstGeom>
        </p:spPr>
      </p:pic>
      <p:sp>
        <p:nvSpPr>
          <p:cNvPr id="4" name="TextBox 3"/>
          <p:cNvSpPr txBox="1"/>
          <p:nvPr/>
        </p:nvSpPr>
        <p:spPr>
          <a:xfrm>
            <a:off x="9015212" y="1931832"/>
            <a:ext cx="2434107" cy="1200329"/>
          </a:xfrm>
          <a:prstGeom prst="rect">
            <a:avLst/>
          </a:prstGeom>
          <a:noFill/>
          <a:ln>
            <a:solidFill>
              <a:schemeClr val="tx1"/>
            </a:solidFill>
            <a:prstDash val="lgDash"/>
          </a:ln>
        </p:spPr>
        <p:txBody>
          <a:bodyPr wrap="square" rtlCol="0">
            <a:spAutoFit/>
          </a:bodyPr>
          <a:lstStyle/>
          <a:p>
            <a:pPr algn="ctr"/>
            <a:r>
              <a:rPr lang="en-TT" dirty="0" smtClean="0"/>
              <a:t>Generally high child labour percentages for Guyana, Jamaica, Belize and Suriname</a:t>
            </a:r>
            <a:endParaRPr lang="en-TT" dirty="0"/>
          </a:p>
        </p:txBody>
      </p:sp>
    </p:spTree>
    <p:extLst>
      <p:ext uri="{BB962C8B-B14F-4D97-AF65-F5344CB8AC3E}">
        <p14:creationId xmlns:p14="http://schemas.microsoft.com/office/powerpoint/2010/main" val="2010866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FB229-F306-45FA-8483-F10E949AD16B}"/>
              </a:ext>
            </a:extLst>
          </p:cNvPr>
          <p:cNvSpPr>
            <a:spLocks noGrp="1"/>
          </p:cNvSpPr>
          <p:nvPr>
            <p:ph type="title"/>
          </p:nvPr>
        </p:nvSpPr>
        <p:spPr/>
        <p:txBody>
          <a:bodyPr>
            <a:normAutofit/>
          </a:bodyPr>
          <a:lstStyle/>
          <a:p>
            <a:pPr algn="ctr"/>
            <a:r>
              <a:rPr lang="en-TT" dirty="0"/>
              <a:t>Caribbean </a:t>
            </a:r>
            <a:r>
              <a:rPr lang="en-TT" dirty="0" smtClean="0"/>
              <a:t>Review: </a:t>
            </a:r>
            <a:r>
              <a:rPr lang="en-TT" dirty="0"/>
              <a:t>Water Access</a:t>
            </a:r>
          </a:p>
        </p:txBody>
      </p:sp>
      <p:pic>
        <p:nvPicPr>
          <p:cNvPr id="3" name="Picture 2">
            <a:extLst>
              <a:ext uri="{FF2B5EF4-FFF2-40B4-BE49-F238E27FC236}">
                <a16:creationId xmlns:a16="http://schemas.microsoft.com/office/drawing/2014/main" xmlns="" id="{76D69854-FAC7-4034-9FEE-62940E2E7553}"/>
              </a:ext>
            </a:extLst>
          </p:cNvPr>
          <p:cNvPicPr>
            <a:picLocks noChangeAspect="1"/>
          </p:cNvPicPr>
          <p:nvPr/>
        </p:nvPicPr>
        <p:blipFill>
          <a:blip r:embed="rId2"/>
          <a:stretch>
            <a:fillRect/>
          </a:stretch>
        </p:blipFill>
        <p:spPr>
          <a:xfrm>
            <a:off x="642655" y="2264707"/>
            <a:ext cx="8677275" cy="4519918"/>
          </a:xfrm>
          <a:prstGeom prst="rect">
            <a:avLst/>
          </a:prstGeom>
        </p:spPr>
      </p:pic>
      <p:sp>
        <p:nvSpPr>
          <p:cNvPr id="4" name="TextBox 3"/>
          <p:cNvSpPr txBox="1"/>
          <p:nvPr/>
        </p:nvSpPr>
        <p:spPr>
          <a:xfrm>
            <a:off x="9487355" y="2264707"/>
            <a:ext cx="2434107" cy="923330"/>
          </a:xfrm>
          <a:prstGeom prst="rect">
            <a:avLst/>
          </a:prstGeom>
          <a:noFill/>
          <a:ln>
            <a:solidFill>
              <a:schemeClr val="tx1"/>
            </a:solidFill>
            <a:prstDash val="lgDash"/>
          </a:ln>
        </p:spPr>
        <p:txBody>
          <a:bodyPr wrap="square" rtlCol="0">
            <a:spAutoFit/>
          </a:bodyPr>
          <a:lstStyle/>
          <a:p>
            <a:pPr algn="ctr"/>
            <a:r>
              <a:rPr lang="en-TT" dirty="0" smtClean="0"/>
              <a:t>Generally good water access, with the exception of Haiti</a:t>
            </a:r>
            <a:endParaRPr lang="en-TT" dirty="0"/>
          </a:p>
        </p:txBody>
      </p:sp>
    </p:spTree>
    <p:extLst>
      <p:ext uri="{BB962C8B-B14F-4D97-AF65-F5344CB8AC3E}">
        <p14:creationId xmlns:p14="http://schemas.microsoft.com/office/powerpoint/2010/main" val="1759520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75749A-F233-4455-93BE-DA776DEC283C}"/>
              </a:ext>
            </a:extLst>
          </p:cNvPr>
          <p:cNvSpPr>
            <a:spLocks noGrp="1"/>
          </p:cNvSpPr>
          <p:nvPr>
            <p:ph idx="1"/>
          </p:nvPr>
        </p:nvSpPr>
        <p:spPr>
          <a:xfrm>
            <a:off x="1100144" y="2092719"/>
            <a:ext cx="10515600" cy="5437162"/>
          </a:xfrm>
        </p:spPr>
        <p:txBody>
          <a:bodyPr>
            <a:normAutofit/>
          </a:bodyPr>
          <a:lstStyle/>
          <a:p>
            <a:pPr algn="just"/>
            <a:r>
              <a:rPr lang="en-TT" dirty="0"/>
              <a:t>The SIDS of the Caribbean are among the world’s most vulnerable countries when it comes to the effects of climate change (Todd 2011, 2013; UNFCCC </a:t>
            </a:r>
            <a:r>
              <a:rPr lang="en-TT" dirty="0" smtClean="0"/>
              <a:t>2005)</a:t>
            </a:r>
            <a:endParaRPr lang="en-TT" dirty="0"/>
          </a:p>
          <a:p>
            <a:pPr algn="just"/>
            <a:r>
              <a:rPr lang="en-TT" dirty="0" smtClean="0"/>
              <a:t>Hurricane </a:t>
            </a:r>
            <a:r>
              <a:rPr lang="en-TT" dirty="0"/>
              <a:t>IRMA and </a:t>
            </a:r>
            <a:r>
              <a:rPr lang="en-TT" dirty="0" smtClean="0"/>
              <a:t>MARIA (2017): </a:t>
            </a:r>
            <a:r>
              <a:rPr lang="en-TT" dirty="0"/>
              <a:t>Path of Destruction</a:t>
            </a:r>
          </a:p>
          <a:p>
            <a:pPr lvl="1" algn="just">
              <a:buFont typeface="Wingdings" panose="05000000000000000000" pitchFamily="2" charset="2"/>
              <a:buChar char="Ø"/>
            </a:pPr>
            <a:r>
              <a:rPr lang="en-TT" dirty="0"/>
              <a:t> Dominica: 27 Fatalities</a:t>
            </a:r>
          </a:p>
          <a:p>
            <a:pPr lvl="1" algn="just">
              <a:buFont typeface="Wingdings" panose="05000000000000000000" pitchFamily="2" charset="2"/>
              <a:buChar char="Ø"/>
            </a:pPr>
            <a:r>
              <a:rPr lang="en-TT" dirty="0"/>
              <a:t> Cuba: 10 Fatalities</a:t>
            </a:r>
          </a:p>
          <a:p>
            <a:pPr lvl="1" algn="just">
              <a:buFont typeface="Wingdings" panose="05000000000000000000" pitchFamily="2" charset="2"/>
              <a:buChar char="Ø"/>
            </a:pPr>
            <a:r>
              <a:rPr lang="en-TT" dirty="0"/>
              <a:t> St. Martin:  12 Fatalities</a:t>
            </a:r>
          </a:p>
          <a:p>
            <a:pPr lvl="1" algn="just">
              <a:buFont typeface="Wingdings" panose="05000000000000000000" pitchFamily="2" charset="2"/>
              <a:buChar char="Ø"/>
            </a:pPr>
            <a:r>
              <a:rPr lang="en-TT" dirty="0"/>
              <a:t> Thousands Displaced: Puerto Rico, US Virgin Islands and British Virgin Islands</a:t>
            </a:r>
          </a:p>
          <a:p>
            <a:pPr lvl="1" algn="just">
              <a:buFont typeface="Wingdings" panose="05000000000000000000" pitchFamily="2" charset="2"/>
              <a:buChar char="Ø"/>
            </a:pPr>
            <a:r>
              <a:rPr lang="en-TT" dirty="0"/>
              <a:t> First time in 300 years no one </a:t>
            </a:r>
            <a:r>
              <a:rPr lang="en-TT" dirty="0" smtClean="0"/>
              <a:t>lives in Barbuda</a:t>
            </a:r>
          </a:p>
          <a:p>
            <a:pPr algn="just"/>
            <a:r>
              <a:rPr lang="en-TT" dirty="0" smtClean="0"/>
              <a:t>Global </a:t>
            </a:r>
            <a:r>
              <a:rPr lang="en-TT" dirty="0"/>
              <a:t>W</a:t>
            </a:r>
            <a:r>
              <a:rPr lang="en-TT" dirty="0" smtClean="0"/>
              <a:t>arming effects</a:t>
            </a:r>
            <a:endParaRPr lang="en-TT" dirty="0"/>
          </a:p>
        </p:txBody>
      </p:sp>
      <p:sp>
        <p:nvSpPr>
          <p:cNvPr id="2" name="Title 1">
            <a:extLst>
              <a:ext uri="{FF2B5EF4-FFF2-40B4-BE49-F238E27FC236}">
                <a16:creationId xmlns:a16="http://schemas.microsoft.com/office/drawing/2014/main" xmlns="" id="{4A0358ED-0EF7-4AD4-AE39-027D3F8DE56A}"/>
              </a:ext>
            </a:extLst>
          </p:cNvPr>
          <p:cNvSpPr>
            <a:spLocks noGrp="1"/>
          </p:cNvSpPr>
          <p:nvPr>
            <p:ph type="title"/>
          </p:nvPr>
        </p:nvSpPr>
        <p:spPr>
          <a:xfrm>
            <a:off x="1554650" y="0"/>
            <a:ext cx="10018713" cy="1752599"/>
          </a:xfrm>
        </p:spPr>
        <p:txBody>
          <a:bodyPr/>
          <a:lstStyle/>
          <a:p>
            <a:pPr algn="ctr"/>
            <a:r>
              <a:rPr lang="en-TT" dirty="0" smtClean="0"/>
              <a:t>Caribbean Review: Climate Change</a:t>
            </a:r>
            <a:endParaRPr lang="en-TT" dirty="0"/>
          </a:p>
        </p:txBody>
      </p:sp>
    </p:spTree>
    <p:extLst>
      <p:ext uri="{BB962C8B-B14F-4D97-AF65-F5344CB8AC3E}">
        <p14:creationId xmlns:p14="http://schemas.microsoft.com/office/powerpoint/2010/main" val="991352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2564EDB8-D9AE-43C4-BD1C-1F2B8E38B870}"/>
              </a:ext>
            </a:extLst>
          </p:cNvPr>
          <p:cNvPicPr>
            <a:picLocks noGrp="1" noChangeAspect="1"/>
          </p:cNvPicPr>
          <p:nvPr>
            <p:ph idx="1"/>
          </p:nvPr>
        </p:nvPicPr>
        <p:blipFill>
          <a:blip r:embed="rId2"/>
          <a:stretch>
            <a:fillRect/>
          </a:stretch>
        </p:blipFill>
        <p:spPr>
          <a:xfrm>
            <a:off x="2308094" y="1772061"/>
            <a:ext cx="7891975" cy="5085939"/>
          </a:xfrm>
          <a:prstGeom prst="rect">
            <a:avLst/>
          </a:prstGeom>
        </p:spPr>
      </p:pic>
      <p:sp>
        <p:nvSpPr>
          <p:cNvPr id="2" name="Title 1">
            <a:extLst>
              <a:ext uri="{FF2B5EF4-FFF2-40B4-BE49-F238E27FC236}">
                <a16:creationId xmlns:a16="http://schemas.microsoft.com/office/drawing/2014/main" xmlns="" id="{4A0358ED-0EF7-4AD4-AE39-027D3F8DE56A}"/>
              </a:ext>
            </a:extLst>
          </p:cNvPr>
          <p:cNvSpPr>
            <a:spLocks noGrp="1"/>
          </p:cNvSpPr>
          <p:nvPr>
            <p:ph type="title"/>
          </p:nvPr>
        </p:nvSpPr>
        <p:spPr>
          <a:xfrm>
            <a:off x="1554650" y="0"/>
            <a:ext cx="10018713" cy="1752599"/>
          </a:xfrm>
        </p:spPr>
        <p:txBody>
          <a:bodyPr/>
          <a:lstStyle/>
          <a:p>
            <a:pPr algn="ctr"/>
            <a:r>
              <a:rPr lang="en-TT" dirty="0" smtClean="0"/>
              <a:t>Caribbean Review: Climate Change</a:t>
            </a:r>
            <a:endParaRPr lang="en-TT" dirty="0"/>
          </a:p>
        </p:txBody>
      </p:sp>
    </p:spTree>
    <p:extLst>
      <p:ext uri="{BB962C8B-B14F-4D97-AF65-F5344CB8AC3E}">
        <p14:creationId xmlns:p14="http://schemas.microsoft.com/office/powerpoint/2010/main" val="3176945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358ED-0EF7-4AD4-AE39-027D3F8DE56A}"/>
              </a:ext>
            </a:extLst>
          </p:cNvPr>
          <p:cNvSpPr>
            <a:spLocks noGrp="1"/>
          </p:cNvSpPr>
          <p:nvPr>
            <p:ph type="title"/>
          </p:nvPr>
        </p:nvSpPr>
        <p:spPr>
          <a:xfrm>
            <a:off x="1554650" y="0"/>
            <a:ext cx="10018713" cy="1752599"/>
          </a:xfrm>
        </p:spPr>
        <p:txBody>
          <a:bodyPr/>
          <a:lstStyle/>
          <a:p>
            <a:pPr algn="ctr"/>
            <a:r>
              <a:rPr lang="en-TT" dirty="0" smtClean="0"/>
              <a:t>Caribbean Review: Climate Change</a:t>
            </a:r>
            <a:endParaRPr lang="en-TT" dirty="0"/>
          </a:p>
        </p:txBody>
      </p:sp>
      <p:pic>
        <p:nvPicPr>
          <p:cNvPr id="6" name="Picture 5">
            <a:extLst>
              <a:ext uri="{FF2B5EF4-FFF2-40B4-BE49-F238E27FC236}">
                <a16:creationId xmlns:a16="http://schemas.microsoft.com/office/drawing/2014/main" xmlns="" id="{3FBDB275-224C-4C8F-AA4A-172C3D61ED21}"/>
              </a:ext>
            </a:extLst>
          </p:cNvPr>
          <p:cNvPicPr>
            <a:picLocks noChangeAspect="1"/>
          </p:cNvPicPr>
          <p:nvPr/>
        </p:nvPicPr>
        <p:blipFill>
          <a:blip r:embed="rId2"/>
          <a:stretch>
            <a:fillRect/>
          </a:stretch>
        </p:blipFill>
        <p:spPr>
          <a:xfrm>
            <a:off x="1363688" y="2442268"/>
            <a:ext cx="10029977" cy="3095845"/>
          </a:xfrm>
          <a:prstGeom prst="rect">
            <a:avLst/>
          </a:prstGeom>
        </p:spPr>
      </p:pic>
    </p:spTree>
    <p:extLst>
      <p:ext uri="{BB962C8B-B14F-4D97-AF65-F5344CB8AC3E}">
        <p14:creationId xmlns:p14="http://schemas.microsoft.com/office/powerpoint/2010/main" val="160047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75749A-F233-4455-93BE-DA776DEC283C}"/>
              </a:ext>
            </a:extLst>
          </p:cNvPr>
          <p:cNvSpPr>
            <a:spLocks noGrp="1"/>
          </p:cNvSpPr>
          <p:nvPr>
            <p:ph idx="1"/>
          </p:nvPr>
        </p:nvSpPr>
        <p:spPr>
          <a:xfrm>
            <a:off x="1164537" y="2028324"/>
            <a:ext cx="10515600" cy="5437162"/>
          </a:xfrm>
        </p:spPr>
        <p:txBody>
          <a:bodyPr>
            <a:normAutofit/>
          </a:bodyPr>
          <a:lstStyle/>
          <a:p>
            <a:r>
              <a:rPr lang="en-TT" dirty="0" smtClean="0"/>
              <a:t>An </a:t>
            </a:r>
            <a:r>
              <a:rPr lang="en-TT" dirty="0"/>
              <a:t>economic analysis of the costs of a changing climate in just three </a:t>
            </a:r>
            <a:r>
              <a:rPr lang="en-TT" dirty="0" smtClean="0"/>
              <a:t>categories: </a:t>
            </a:r>
            <a:r>
              <a:rPr lang="en-TT" dirty="0"/>
              <a:t>increased hurricane damages, loss of tourism </a:t>
            </a:r>
            <a:r>
              <a:rPr lang="en-TT" dirty="0" smtClean="0"/>
              <a:t>revenue </a:t>
            </a:r>
            <a:r>
              <a:rPr lang="en-TT" dirty="0"/>
              <a:t>and infrastructure damages – projected that the Caribbean’s </a:t>
            </a:r>
            <a:r>
              <a:rPr lang="en-TT" u="sng" dirty="0"/>
              <a:t>annual</a:t>
            </a:r>
            <a:r>
              <a:rPr lang="en-TT" dirty="0"/>
              <a:t> cost of inaction could </a:t>
            </a:r>
            <a:r>
              <a:rPr lang="en-TT" dirty="0" smtClean="0"/>
              <a:t>total:</a:t>
            </a:r>
          </a:p>
          <a:p>
            <a:pPr lvl="1"/>
            <a:r>
              <a:rPr lang="en-TT" dirty="0" smtClean="0"/>
              <a:t>US$10.7 </a:t>
            </a:r>
            <a:r>
              <a:rPr lang="en-TT" dirty="0"/>
              <a:t>billion annually by </a:t>
            </a:r>
            <a:r>
              <a:rPr lang="en-TT" dirty="0" smtClean="0"/>
              <a:t>2025</a:t>
            </a:r>
          </a:p>
          <a:p>
            <a:pPr lvl="1"/>
            <a:r>
              <a:rPr lang="en-TT" dirty="0" smtClean="0"/>
              <a:t>US$22 </a:t>
            </a:r>
            <a:r>
              <a:rPr lang="en-TT" dirty="0"/>
              <a:t>billion by </a:t>
            </a:r>
            <a:r>
              <a:rPr lang="en-TT" dirty="0" smtClean="0"/>
              <a:t>2050</a:t>
            </a:r>
          </a:p>
          <a:p>
            <a:pPr lvl="1"/>
            <a:r>
              <a:rPr lang="en-TT" dirty="0" smtClean="0"/>
              <a:t>US$46 </a:t>
            </a:r>
            <a:r>
              <a:rPr lang="en-TT" dirty="0"/>
              <a:t>billion by </a:t>
            </a:r>
            <a:r>
              <a:rPr lang="en-TT" dirty="0" smtClean="0"/>
              <a:t>2100</a:t>
            </a:r>
          </a:p>
          <a:p>
            <a:pPr lvl="1"/>
            <a:r>
              <a:rPr lang="en-TT" dirty="0" smtClean="0"/>
              <a:t>These </a:t>
            </a:r>
            <a:r>
              <a:rPr lang="en-TT" dirty="0"/>
              <a:t>costs represent 5, 10 and 22 percent, respectively, of Caribbean economy (at 2004 prices). </a:t>
            </a:r>
            <a:endParaRPr lang="en-TT" dirty="0" smtClean="0"/>
          </a:p>
          <a:p>
            <a:r>
              <a:rPr lang="en-TT" dirty="0" smtClean="0"/>
              <a:t>The </a:t>
            </a:r>
            <a:r>
              <a:rPr lang="en-TT" dirty="0"/>
              <a:t>World Bank has estimated that about 11 percent of the total GDP of all 20 CARICOM countries could be adversely impacted annually by climate change (Toba 2009; see also IDB 2014; World Bank 1997)</a:t>
            </a:r>
          </a:p>
          <a:p>
            <a:endParaRPr lang="en-TT" dirty="0"/>
          </a:p>
        </p:txBody>
      </p:sp>
      <p:sp>
        <p:nvSpPr>
          <p:cNvPr id="2" name="Title 1">
            <a:extLst>
              <a:ext uri="{FF2B5EF4-FFF2-40B4-BE49-F238E27FC236}">
                <a16:creationId xmlns:a16="http://schemas.microsoft.com/office/drawing/2014/main" xmlns="" id="{4A0358ED-0EF7-4AD4-AE39-027D3F8DE56A}"/>
              </a:ext>
            </a:extLst>
          </p:cNvPr>
          <p:cNvSpPr>
            <a:spLocks noGrp="1"/>
          </p:cNvSpPr>
          <p:nvPr>
            <p:ph type="title"/>
          </p:nvPr>
        </p:nvSpPr>
        <p:spPr>
          <a:xfrm>
            <a:off x="1554650" y="0"/>
            <a:ext cx="10018713" cy="1752599"/>
          </a:xfrm>
        </p:spPr>
        <p:txBody>
          <a:bodyPr/>
          <a:lstStyle/>
          <a:p>
            <a:pPr algn="ctr"/>
            <a:r>
              <a:rPr lang="en-TT" dirty="0" smtClean="0"/>
              <a:t>Caribbean Review: Climate Change</a:t>
            </a:r>
            <a:endParaRPr lang="en-TT" dirty="0"/>
          </a:p>
        </p:txBody>
      </p:sp>
    </p:spTree>
    <p:extLst>
      <p:ext uri="{BB962C8B-B14F-4D97-AF65-F5344CB8AC3E}">
        <p14:creationId xmlns:p14="http://schemas.microsoft.com/office/powerpoint/2010/main" val="3380505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EFB0633-FC60-428C-96C1-506BBCD6FF1E}"/>
              </a:ext>
            </a:extLst>
          </p:cNvPr>
          <p:cNvSpPr>
            <a:spLocks noGrp="1"/>
          </p:cNvSpPr>
          <p:nvPr>
            <p:ph idx="1"/>
          </p:nvPr>
        </p:nvSpPr>
        <p:spPr>
          <a:xfrm>
            <a:off x="786685" y="1996227"/>
            <a:ext cx="10515600" cy="5087155"/>
          </a:xfrm>
        </p:spPr>
        <p:txBody>
          <a:bodyPr>
            <a:normAutofit/>
          </a:bodyPr>
          <a:lstStyle/>
          <a:p>
            <a:r>
              <a:rPr lang="en-TT" dirty="0" smtClean="0"/>
              <a:t>The global </a:t>
            </a:r>
            <a:r>
              <a:rPr lang="en-TT" dirty="0"/>
              <a:t>economic </a:t>
            </a:r>
            <a:r>
              <a:rPr lang="en-TT" dirty="0" smtClean="0"/>
              <a:t>crisis</a:t>
            </a:r>
          </a:p>
          <a:p>
            <a:r>
              <a:rPr lang="en-TT" dirty="0"/>
              <a:t>D</a:t>
            </a:r>
            <a:r>
              <a:rPr lang="en-TT" dirty="0" smtClean="0"/>
              <a:t>eclining </a:t>
            </a:r>
            <a:r>
              <a:rPr lang="en-TT" dirty="0"/>
              <a:t>foreign direct </a:t>
            </a:r>
            <a:r>
              <a:rPr lang="en-TT" dirty="0" smtClean="0"/>
              <a:t>investment</a:t>
            </a:r>
          </a:p>
          <a:p>
            <a:r>
              <a:rPr lang="en-TT" dirty="0"/>
              <a:t>t</a:t>
            </a:r>
            <a:r>
              <a:rPr lang="en-TT" dirty="0" smtClean="0"/>
              <a:t>rade imbalances</a:t>
            </a:r>
          </a:p>
          <a:p>
            <a:r>
              <a:rPr lang="en-TT" dirty="0" smtClean="0"/>
              <a:t>Increased indebtedness</a:t>
            </a:r>
          </a:p>
          <a:p>
            <a:r>
              <a:rPr lang="en-TT" dirty="0"/>
              <a:t>L</a:t>
            </a:r>
            <a:r>
              <a:rPr lang="en-TT" dirty="0" smtClean="0"/>
              <a:t>ack </a:t>
            </a:r>
            <a:r>
              <a:rPr lang="en-TT" dirty="0"/>
              <a:t>of adequate transport, </a:t>
            </a:r>
            <a:r>
              <a:rPr lang="en-TT" dirty="0" smtClean="0"/>
              <a:t>energy </a:t>
            </a:r>
            <a:r>
              <a:rPr lang="en-TT" dirty="0"/>
              <a:t>and ICT infrastructure </a:t>
            </a:r>
            <a:r>
              <a:rPr lang="en-TT" dirty="0" smtClean="0"/>
              <a:t>networks</a:t>
            </a:r>
          </a:p>
          <a:p>
            <a:r>
              <a:rPr lang="en-TT" dirty="0" smtClean="0"/>
              <a:t>Limited </a:t>
            </a:r>
            <a:r>
              <a:rPr lang="en-TT" dirty="0"/>
              <a:t>human and institutional </a:t>
            </a:r>
            <a:r>
              <a:rPr lang="en-TT" dirty="0" smtClean="0"/>
              <a:t>capacity</a:t>
            </a:r>
          </a:p>
          <a:p>
            <a:r>
              <a:rPr lang="en-TT" dirty="0" smtClean="0"/>
              <a:t>Inability </a:t>
            </a:r>
            <a:r>
              <a:rPr lang="en-TT" dirty="0"/>
              <a:t>to integrate effectively into the global </a:t>
            </a:r>
            <a:r>
              <a:rPr lang="en-TT" dirty="0" smtClean="0"/>
              <a:t>economy</a:t>
            </a:r>
          </a:p>
          <a:p>
            <a:r>
              <a:rPr lang="en-TT" dirty="0" smtClean="0"/>
              <a:t>Climate change </a:t>
            </a:r>
          </a:p>
          <a:p>
            <a:r>
              <a:rPr lang="en-TT" dirty="0" smtClean="0"/>
              <a:t>Natural disasters</a:t>
            </a:r>
          </a:p>
          <a:p>
            <a:r>
              <a:rPr lang="en-TT" dirty="0"/>
              <a:t>T</a:t>
            </a:r>
            <a:r>
              <a:rPr lang="en-TT" dirty="0" smtClean="0"/>
              <a:t>he </a:t>
            </a:r>
            <a:r>
              <a:rPr lang="en-TT" dirty="0"/>
              <a:t>degradation of coastal and marine ecosystems and sea-level </a:t>
            </a:r>
            <a:r>
              <a:rPr lang="en-TT" dirty="0" smtClean="0"/>
              <a:t>rise</a:t>
            </a:r>
            <a:endParaRPr lang="en-TT" dirty="0"/>
          </a:p>
          <a:p>
            <a:pPr marL="0" indent="0">
              <a:buNone/>
            </a:pPr>
            <a:r>
              <a:rPr lang="en-TT" sz="1300" dirty="0" smtClean="0"/>
              <a:t>Source: Samoa </a:t>
            </a:r>
            <a:r>
              <a:rPr lang="en-TT" sz="1300" dirty="0"/>
              <a:t>Pathway</a:t>
            </a:r>
          </a:p>
        </p:txBody>
      </p:sp>
      <p:sp>
        <p:nvSpPr>
          <p:cNvPr id="2" name="Title 1">
            <a:extLst>
              <a:ext uri="{FF2B5EF4-FFF2-40B4-BE49-F238E27FC236}">
                <a16:creationId xmlns:a16="http://schemas.microsoft.com/office/drawing/2014/main" xmlns="" id="{EADEDEF1-AEA5-4038-802B-6141C0097E27}"/>
              </a:ext>
            </a:extLst>
          </p:cNvPr>
          <p:cNvSpPr>
            <a:spLocks noGrp="1"/>
          </p:cNvSpPr>
          <p:nvPr>
            <p:ph type="title"/>
          </p:nvPr>
        </p:nvSpPr>
        <p:spPr/>
        <p:txBody>
          <a:bodyPr/>
          <a:lstStyle/>
          <a:p>
            <a:pPr algn="ctr"/>
            <a:r>
              <a:rPr lang="en-TT" dirty="0"/>
              <a:t>Caribbean </a:t>
            </a:r>
            <a:r>
              <a:rPr lang="en-TT" dirty="0" smtClean="0"/>
              <a:t>Challenges</a:t>
            </a:r>
            <a:endParaRPr lang="en-TT" dirty="0"/>
          </a:p>
        </p:txBody>
      </p:sp>
    </p:spTree>
    <p:extLst>
      <p:ext uri="{BB962C8B-B14F-4D97-AF65-F5344CB8AC3E}">
        <p14:creationId xmlns:p14="http://schemas.microsoft.com/office/powerpoint/2010/main" val="3755951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8EA3A1-63E5-4B90-83E1-EE9CD94A0703}"/>
              </a:ext>
            </a:extLst>
          </p:cNvPr>
          <p:cNvSpPr>
            <a:spLocks noGrp="1"/>
          </p:cNvSpPr>
          <p:nvPr>
            <p:ph idx="1"/>
          </p:nvPr>
        </p:nvSpPr>
        <p:spPr>
          <a:xfrm>
            <a:off x="1403669" y="2190480"/>
            <a:ext cx="10318483" cy="4521592"/>
          </a:xfrm>
        </p:spPr>
        <p:txBody>
          <a:bodyPr>
            <a:normAutofit/>
          </a:bodyPr>
          <a:lstStyle/>
          <a:p>
            <a:r>
              <a:rPr lang="en-TT" dirty="0"/>
              <a:t>‘One Size Fits All’ Policies that does not cater to the needs of the SIDS</a:t>
            </a:r>
          </a:p>
          <a:p>
            <a:r>
              <a:rPr lang="en-TT" dirty="0"/>
              <a:t>Data collection and analysis issues</a:t>
            </a:r>
          </a:p>
          <a:p>
            <a:pPr lvl="1">
              <a:buFont typeface="Wingdings" panose="05000000000000000000" pitchFamily="2" charset="2"/>
              <a:buChar char="Ø"/>
            </a:pPr>
            <a:r>
              <a:rPr lang="en-TT" dirty="0"/>
              <a:t> Public sector driven</a:t>
            </a:r>
          </a:p>
          <a:p>
            <a:pPr lvl="1">
              <a:buFont typeface="Wingdings" panose="05000000000000000000" pitchFamily="2" charset="2"/>
              <a:buChar char="Ø"/>
            </a:pPr>
            <a:r>
              <a:rPr lang="en-TT" dirty="0"/>
              <a:t> Lack of technical support</a:t>
            </a:r>
          </a:p>
          <a:p>
            <a:pPr lvl="1">
              <a:buFont typeface="Wingdings" panose="05000000000000000000" pitchFamily="2" charset="2"/>
              <a:buChar char="Ø"/>
            </a:pPr>
            <a:r>
              <a:rPr lang="en-TT" dirty="0"/>
              <a:t> Lack of Infrastructure</a:t>
            </a:r>
          </a:p>
          <a:p>
            <a:pPr lvl="1">
              <a:buFont typeface="Wingdings" panose="05000000000000000000" pitchFamily="2" charset="2"/>
              <a:buChar char="Ø"/>
            </a:pPr>
            <a:r>
              <a:rPr lang="en-TT" dirty="0"/>
              <a:t>Financing</a:t>
            </a:r>
          </a:p>
          <a:p>
            <a:pPr lvl="1">
              <a:buFont typeface="Wingdings" panose="05000000000000000000" pitchFamily="2" charset="2"/>
              <a:buChar char="Ø"/>
            </a:pPr>
            <a:r>
              <a:rPr lang="en-TT" dirty="0"/>
              <a:t>Problems: Inconsistencies, planning, lack of accountability, monitoring issues and delays</a:t>
            </a:r>
          </a:p>
          <a:p>
            <a:r>
              <a:rPr lang="en-TT" dirty="0"/>
              <a:t>Little to no </a:t>
            </a:r>
            <a:r>
              <a:rPr lang="en-TT" dirty="0" smtClean="0"/>
              <a:t>ICT </a:t>
            </a:r>
            <a:r>
              <a:rPr lang="en-TT" dirty="0"/>
              <a:t>support </a:t>
            </a:r>
          </a:p>
          <a:p>
            <a:r>
              <a:rPr lang="en-TT" dirty="0"/>
              <a:t>Lack of Political directive</a:t>
            </a:r>
          </a:p>
        </p:txBody>
      </p:sp>
      <p:sp>
        <p:nvSpPr>
          <p:cNvPr id="2" name="Title 1">
            <a:extLst>
              <a:ext uri="{FF2B5EF4-FFF2-40B4-BE49-F238E27FC236}">
                <a16:creationId xmlns:a16="http://schemas.microsoft.com/office/drawing/2014/main" xmlns="" id="{BA6AFBD6-C287-476B-A160-B5672EA17E91}"/>
              </a:ext>
            </a:extLst>
          </p:cNvPr>
          <p:cNvSpPr>
            <a:spLocks noGrp="1"/>
          </p:cNvSpPr>
          <p:nvPr>
            <p:ph type="title"/>
          </p:nvPr>
        </p:nvSpPr>
        <p:spPr>
          <a:xfrm>
            <a:off x="1497190" y="115911"/>
            <a:ext cx="10018713" cy="1752599"/>
          </a:xfrm>
        </p:spPr>
        <p:txBody>
          <a:bodyPr/>
          <a:lstStyle/>
          <a:p>
            <a:pPr algn="ctr"/>
            <a:r>
              <a:rPr lang="en-TT" dirty="0"/>
              <a:t>Caribbean Challenges</a:t>
            </a:r>
          </a:p>
        </p:txBody>
      </p:sp>
    </p:spTree>
    <p:extLst>
      <p:ext uri="{BB962C8B-B14F-4D97-AF65-F5344CB8AC3E}">
        <p14:creationId xmlns:p14="http://schemas.microsoft.com/office/powerpoint/2010/main" val="280623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6F9249D-A72B-445A-B591-D2DF86778964}"/>
              </a:ext>
            </a:extLst>
          </p:cNvPr>
          <p:cNvSpPr>
            <a:spLocks noGrp="1"/>
          </p:cNvSpPr>
          <p:nvPr>
            <p:ph idx="1"/>
          </p:nvPr>
        </p:nvSpPr>
        <p:spPr>
          <a:xfrm>
            <a:off x="1290035" y="2018808"/>
            <a:ext cx="10515600" cy="5032375"/>
          </a:xfrm>
        </p:spPr>
        <p:txBody>
          <a:bodyPr>
            <a:normAutofit/>
          </a:bodyPr>
          <a:lstStyle/>
          <a:p>
            <a:pPr algn="just"/>
            <a:r>
              <a:rPr lang="en-TT" sz="2200" dirty="0"/>
              <a:t>Enhance international cooperation, exchanges and investments</a:t>
            </a:r>
          </a:p>
          <a:p>
            <a:pPr algn="just"/>
            <a:r>
              <a:rPr lang="en-TT" sz="2200" dirty="0"/>
              <a:t>Increased public and private investment in infrastructure</a:t>
            </a:r>
          </a:p>
          <a:p>
            <a:pPr algn="just"/>
            <a:r>
              <a:rPr lang="en-TT" sz="2200" dirty="0"/>
              <a:t>Foster entrepreneurship and innovation and sustainable industrial development 	</a:t>
            </a:r>
          </a:p>
          <a:p>
            <a:pPr algn="just"/>
            <a:r>
              <a:rPr lang="en-TT" sz="2200" dirty="0"/>
              <a:t>Development of the financial services industry</a:t>
            </a:r>
          </a:p>
          <a:p>
            <a:pPr algn="just"/>
            <a:r>
              <a:rPr lang="en-TT" sz="2200" dirty="0"/>
              <a:t>Job Creation/ Technical support</a:t>
            </a:r>
          </a:p>
          <a:p>
            <a:pPr algn="just"/>
            <a:r>
              <a:rPr lang="en-TT" sz="2200" dirty="0"/>
              <a:t>Improve working conditions	</a:t>
            </a:r>
          </a:p>
          <a:p>
            <a:pPr algn="just"/>
            <a:r>
              <a:rPr lang="en-TT" sz="2200" dirty="0"/>
              <a:t>Greater ICT integration   	</a:t>
            </a:r>
          </a:p>
          <a:p>
            <a:pPr algn="just"/>
            <a:r>
              <a:rPr lang="en-TT" sz="2200" dirty="0"/>
              <a:t>Promote and enhance gender equality 	</a:t>
            </a:r>
          </a:p>
          <a:p>
            <a:pPr algn="just"/>
            <a:r>
              <a:rPr lang="en-TT" sz="2200" dirty="0"/>
              <a:t>Set national regulatory and policy frameworks to improve transparency, accountability, and corporate social responsibility. </a:t>
            </a:r>
          </a:p>
          <a:p>
            <a:pPr marL="457200" lvl="1" indent="0" algn="just">
              <a:buNone/>
            </a:pPr>
            <a:r>
              <a:rPr lang="en-TT" sz="1500" dirty="0"/>
              <a:t>Source: Samoa Pathway (2014 Outcomes)</a:t>
            </a:r>
          </a:p>
          <a:p>
            <a:pPr algn="just"/>
            <a:endParaRPr lang="en-TT" dirty="0"/>
          </a:p>
        </p:txBody>
      </p:sp>
      <p:sp>
        <p:nvSpPr>
          <p:cNvPr id="2" name="Title 1">
            <a:extLst>
              <a:ext uri="{FF2B5EF4-FFF2-40B4-BE49-F238E27FC236}">
                <a16:creationId xmlns:a16="http://schemas.microsoft.com/office/drawing/2014/main" xmlns="" id="{1953E566-64D3-44EE-90EF-3405D1CA243C}"/>
              </a:ext>
            </a:extLst>
          </p:cNvPr>
          <p:cNvSpPr>
            <a:spLocks noGrp="1"/>
          </p:cNvSpPr>
          <p:nvPr>
            <p:ph type="title"/>
          </p:nvPr>
        </p:nvSpPr>
        <p:spPr>
          <a:xfrm>
            <a:off x="838200" y="266651"/>
            <a:ext cx="10515600" cy="1325563"/>
          </a:xfrm>
        </p:spPr>
        <p:txBody>
          <a:bodyPr>
            <a:normAutofit fontScale="90000"/>
          </a:bodyPr>
          <a:lstStyle/>
          <a:p>
            <a:pPr algn="ctr"/>
            <a:r>
              <a:rPr lang="en-TT" dirty="0"/>
              <a:t>Small Island Developing States (SIDS) Requirements</a:t>
            </a:r>
          </a:p>
        </p:txBody>
      </p:sp>
    </p:spTree>
    <p:extLst>
      <p:ext uri="{BB962C8B-B14F-4D97-AF65-F5344CB8AC3E}">
        <p14:creationId xmlns:p14="http://schemas.microsoft.com/office/powerpoint/2010/main" val="2640967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6F9249D-A72B-445A-B591-D2DF86778964}"/>
              </a:ext>
            </a:extLst>
          </p:cNvPr>
          <p:cNvSpPr>
            <a:spLocks noGrp="1"/>
          </p:cNvSpPr>
          <p:nvPr>
            <p:ph idx="1"/>
          </p:nvPr>
        </p:nvSpPr>
        <p:spPr>
          <a:xfrm>
            <a:off x="1262130" y="2229429"/>
            <a:ext cx="9916732" cy="2213785"/>
          </a:xfrm>
        </p:spPr>
        <p:txBody>
          <a:bodyPr>
            <a:normAutofit/>
          </a:bodyPr>
          <a:lstStyle/>
          <a:p>
            <a:pPr algn="just"/>
            <a:r>
              <a:rPr lang="en-TT" dirty="0" smtClean="0"/>
              <a:t>Decision making: Integrate regional bodies (Caribbean/SIDS) in the domestic policy development.</a:t>
            </a:r>
            <a:endParaRPr lang="en-TT" dirty="0" smtClean="0"/>
          </a:p>
          <a:p>
            <a:pPr algn="just"/>
            <a:r>
              <a:rPr lang="en-TT" dirty="0" smtClean="0"/>
              <a:t>Better assessment of each sovereign country requirements with respect to the SDGs</a:t>
            </a:r>
          </a:p>
          <a:p>
            <a:pPr marL="0" indent="0" algn="just">
              <a:buNone/>
            </a:pPr>
            <a:endParaRPr lang="en-TT" dirty="0" smtClean="0"/>
          </a:p>
        </p:txBody>
      </p:sp>
      <p:sp>
        <p:nvSpPr>
          <p:cNvPr id="2" name="Title 1">
            <a:extLst>
              <a:ext uri="{FF2B5EF4-FFF2-40B4-BE49-F238E27FC236}">
                <a16:creationId xmlns:a16="http://schemas.microsoft.com/office/drawing/2014/main" xmlns="" id="{1953E566-64D3-44EE-90EF-3405D1CA243C}"/>
              </a:ext>
            </a:extLst>
          </p:cNvPr>
          <p:cNvSpPr>
            <a:spLocks noGrp="1"/>
          </p:cNvSpPr>
          <p:nvPr>
            <p:ph type="title"/>
          </p:nvPr>
        </p:nvSpPr>
        <p:spPr>
          <a:xfrm>
            <a:off x="838200" y="266651"/>
            <a:ext cx="10515600" cy="1325563"/>
          </a:xfrm>
        </p:spPr>
        <p:txBody>
          <a:bodyPr>
            <a:normAutofit fontScale="90000"/>
          </a:bodyPr>
          <a:lstStyle/>
          <a:p>
            <a:pPr algn="ctr"/>
            <a:r>
              <a:rPr lang="en-TT" dirty="0"/>
              <a:t>Small Island Developing States (SIDS) Requirements</a:t>
            </a:r>
          </a:p>
        </p:txBody>
      </p:sp>
      <p:sp>
        <p:nvSpPr>
          <p:cNvPr id="4" name="Rectangle 3"/>
          <p:cNvSpPr/>
          <p:nvPr/>
        </p:nvSpPr>
        <p:spPr>
          <a:xfrm>
            <a:off x="2000139" y="4950682"/>
            <a:ext cx="8552342" cy="923330"/>
          </a:xfrm>
          <a:prstGeom prst="rect">
            <a:avLst/>
          </a:prstGeom>
          <a:noFill/>
          <a:ln>
            <a:noFill/>
          </a:ln>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60000"/>
                    <a:lumOff val="40000"/>
                  </a:schemeClr>
                </a:solidFill>
                <a:effectLst>
                  <a:outerShdw blurRad="41275" dist="12700" dir="12000000" algn="tl" rotWithShape="0">
                    <a:srgbClr val="000000">
                      <a:alpha val="40000"/>
                    </a:srgbClr>
                  </a:outerShdw>
                </a:effectLst>
              </a:rPr>
              <a:t>“No Country Left Behind”</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60000"/>
                  <a:lumOff val="40000"/>
                </a:schemeClr>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36447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0614" y="2170626"/>
            <a:ext cx="5425656" cy="4072062"/>
          </a:xfrm>
        </p:spPr>
      </p:pic>
      <p:sp>
        <p:nvSpPr>
          <p:cNvPr id="2" name="Title 1">
            <a:extLst>
              <a:ext uri="{FF2B5EF4-FFF2-40B4-BE49-F238E27FC236}">
                <a16:creationId xmlns:a16="http://schemas.microsoft.com/office/drawing/2014/main" xmlns="" id="{E5DC49E1-154A-48D3-9473-1CCBE382A210}"/>
              </a:ext>
            </a:extLst>
          </p:cNvPr>
          <p:cNvSpPr>
            <a:spLocks noGrp="1"/>
          </p:cNvSpPr>
          <p:nvPr>
            <p:ph type="title"/>
          </p:nvPr>
        </p:nvSpPr>
        <p:spPr/>
        <p:txBody>
          <a:bodyPr>
            <a:normAutofit fontScale="90000"/>
          </a:bodyPr>
          <a:lstStyle/>
          <a:p>
            <a:pPr algn="ctr"/>
            <a:r>
              <a:rPr lang="en-TT" dirty="0"/>
              <a:t>Climate </a:t>
            </a:r>
            <a:r>
              <a:rPr lang="en-TT" dirty="0" smtClean="0"/>
              <a:t>Change: </a:t>
            </a:r>
            <a:br>
              <a:rPr lang="en-TT" dirty="0" smtClean="0"/>
            </a:br>
            <a:r>
              <a:rPr lang="en-TT" dirty="0" smtClean="0"/>
              <a:t>Hurricane Maria 2017 (Dominica)</a:t>
            </a:r>
            <a:endParaRPr lang="en-TT" dirty="0"/>
          </a:p>
        </p:txBody>
      </p:sp>
      <p:sp>
        <p:nvSpPr>
          <p:cNvPr id="5" name="TextBox 4"/>
          <p:cNvSpPr txBox="1"/>
          <p:nvPr/>
        </p:nvSpPr>
        <p:spPr>
          <a:xfrm>
            <a:off x="4378818" y="6413681"/>
            <a:ext cx="3966693" cy="276999"/>
          </a:xfrm>
          <a:prstGeom prst="rect">
            <a:avLst/>
          </a:prstGeom>
          <a:noFill/>
        </p:spPr>
        <p:txBody>
          <a:bodyPr wrap="square" rtlCol="0">
            <a:spAutoFit/>
          </a:bodyPr>
          <a:lstStyle/>
          <a:p>
            <a:r>
              <a:rPr lang="en-TT" sz="1200" dirty="0" smtClean="0"/>
              <a:t>Source</a:t>
            </a:r>
            <a:r>
              <a:rPr lang="en-TT" sz="1200" dirty="0"/>
              <a:t>: http://www.dailymail.co.uk</a:t>
            </a:r>
          </a:p>
        </p:txBody>
      </p:sp>
    </p:spTree>
    <p:extLst>
      <p:ext uri="{BB962C8B-B14F-4D97-AF65-F5344CB8AC3E}">
        <p14:creationId xmlns:p14="http://schemas.microsoft.com/office/powerpoint/2010/main" val="2103252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75749A-F233-4455-93BE-DA776DEC283C}"/>
              </a:ext>
            </a:extLst>
          </p:cNvPr>
          <p:cNvSpPr>
            <a:spLocks noGrp="1"/>
          </p:cNvSpPr>
          <p:nvPr>
            <p:ph idx="1"/>
          </p:nvPr>
        </p:nvSpPr>
        <p:spPr>
          <a:xfrm>
            <a:off x="1468291" y="2352528"/>
            <a:ext cx="10505661" cy="4343694"/>
          </a:xfrm>
        </p:spPr>
        <p:txBody>
          <a:bodyPr>
            <a:normAutofit/>
          </a:bodyPr>
          <a:lstStyle/>
          <a:p>
            <a:r>
              <a:rPr lang="en-TT" sz="3200" dirty="0"/>
              <a:t>In 2014/15 SVG set up the </a:t>
            </a:r>
            <a:r>
              <a:rPr lang="en-TT" sz="3200" b="1" dirty="0"/>
              <a:t>Ministry of Sustainable Development</a:t>
            </a:r>
          </a:p>
          <a:p>
            <a:pPr lvl="1">
              <a:buFont typeface="Wingdings" panose="05000000000000000000" pitchFamily="2" charset="2"/>
              <a:buChar char="Ø"/>
            </a:pPr>
            <a:r>
              <a:rPr lang="en-TT" dirty="0"/>
              <a:t> </a:t>
            </a:r>
            <a:r>
              <a:rPr lang="en-TT" sz="2400" dirty="0"/>
              <a:t>Oversee and monitor the implementation of the SDG’s</a:t>
            </a:r>
          </a:p>
          <a:p>
            <a:endParaRPr lang="en-TT" dirty="0"/>
          </a:p>
          <a:p>
            <a:pPr algn="just"/>
            <a:r>
              <a:rPr lang="en-TT" sz="3200" dirty="0"/>
              <a:t>Creation of a </a:t>
            </a:r>
            <a:r>
              <a:rPr lang="en-TT" sz="3200" b="1" dirty="0"/>
              <a:t>Parliamentary Front</a:t>
            </a:r>
            <a:r>
              <a:rPr lang="en-TT" sz="3200" dirty="0"/>
              <a:t>: This is a motion supported by both the Political party in power and the Opposition. All activities would be free from political bias. </a:t>
            </a:r>
          </a:p>
          <a:p>
            <a:pPr marL="0" indent="0">
              <a:buNone/>
            </a:pPr>
            <a:endParaRPr lang="en-TT" dirty="0"/>
          </a:p>
        </p:txBody>
      </p:sp>
      <p:sp>
        <p:nvSpPr>
          <p:cNvPr id="2" name="Title 1">
            <a:extLst>
              <a:ext uri="{FF2B5EF4-FFF2-40B4-BE49-F238E27FC236}">
                <a16:creationId xmlns:a16="http://schemas.microsoft.com/office/drawing/2014/main" xmlns="" id="{4A0358ED-0EF7-4AD4-AE39-027D3F8DE56A}"/>
              </a:ext>
            </a:extLst>
          </p:cNvPr>
          <p:cNvSpPr>
            <a:spLocks noGrp="1"/>
          </p:cNvSpPr>
          <p:nvPr>
            <p:ph type="title"/>
          </p:nvPr>
        </p:nvSpPr>
        <p:spPr>
          <a:xfrm>
            <a:off x="1019693" y="179712"/>
            <a:ext cx="10515600" cy="1755223"/>
          </a:xfrm>
        </p:spPr>
        <p:txBody>
          <a:bodyPr>
            <a:normAutofit/>
          </a:bodyPr>
          <a:lstStyle/>
          <a:p>
            <a:pPr algn="ctr"/>
            <a:r>
              <a:rPr lang="en-TT" dirty="0"/>
              <a:t>Case Study:</a:t>
            </a:r>
            <a:br>
              <a:rPr lang="en-TT" dirty="0"/>
            </a:br>
            <a:r>
              <a:rPr lang="en-TT" dirty="0"/>
              <a:t>Saint Vincent and the Grenadines</a:t>
            </a:r>
          </a:p>
        </p:txBody>
      </p:sp>
    </p:spTree>
    <p:extLst>
      <p:ext uri="{BB962C8B-B14F-4D97-AF65-F5344CB8AC3E}">
        <p14:creationId xmlns:p14="http://schemas.microsoft.com/office/powerpoint/2010/main" val="3173416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75749A-F233-4455-93BE-DA776DEC283C}"/>
              </a:ext>
            </a:extLst>
          </p:cNvPr>
          <p:cNvSpPr>
            <a:spLocks noGrp="1"/>
          </p:cNvSpPr>
          <p:nvPr>
            <p:ph idx="1"/>
          </p:nvPr>
        </p:nvSpPr>
        <p:spPr>
          <a:xfrm>
            <a:off x="1008186" y="2193125"/>
            <a:ext cx="10505661" cy="4589877"/>
          </a:xfrm>
        </p:spPr>
        <p:txBody>
          <a:bodyPr>
            <a:normAutofit/>
          </a:bodyPr>
          <a:lstStyle/>
          <a:p>
            <a:r>
              <a:rPr lang="en-TT" dirty="0"/>
              <a:t>‘</a:t>
            </a:r>
            <a:r>
              <a:rPr lang="en-TT" b="1" dirty="0"/>
              <a:t>Zero Hunger</a:t>
            </a:r>
            <a:r>
              <a:rPr lang="en-TT" dirty="0"/>
              <a:t>’ Trust Fund: 2% of every dollar spent on phone calls (incoming and outgoing) is placed in this fund.</a:t>
            </a:r>
          </a:p>
          <a:p>
            <a:pPr lvl="1">
              <a:buFont typeface="Wingdings" panose="05000000000000000000" pitchFamily="2" charset="2"/>
              <a:buChar char="Ø"/>
            </a:pPr>
            <a:r>
              <a:rPr lang="en-TT" dirty="0"/>
              <a:t>School Feeding Program and Physically Challenged Individuals</a:t>
            </a:r>
          </a:p>
          <a:p>
            <a:r>
              <a:rPr lang="en-TT" b="1" dirty="0"/>
              <a:t>Reduction in Pollution</a:t>
            </a:r>
            <a:r>
              <a:rPr lang="en-TT" dirty="0"/>
              <a:t>: Bans on the use of Styrofoam</a:t>
            </a:r>
          </a:p>
          <a:p>
            <a:pPr marL="0" indent="0">
              <a:buNone/>
            </a:pPr>
            <a:endParaRPr lang="en-TT" dirty="0"/>
          </a:p>
        </p:txBody>
      </p:sp>
      <p:sp>
        <p:nvSpPr>
          <p:cNvPr id="2" name="Title 1">
            <a:extLst>
              <a:ext uri="{FF2B5EF4-FFF2-40B4-BE49-F238E27FC236}">
                <a16:creationId xmlns:a16="http://schemas.microsoft.com/office/drawing/2014/main" xmlns="" id="{4A0358ED-0EF7-4AD4-AE39-027D3F8DE56A}"/>
              </a:ext>
            </a:extLst>
          </p:cNvPr>
          <p:cNvSpPr>
            <a:spLocks noGrp="1"/>
          </p:cNvSpPr>
          <p:nvPr>
            <p:ph type="title"/>
          </p:nvPr>
        </p:nvSpPr>
        <p:spPr>
          <a:xfrm>
            <a:off x="941231" y="94671"/>
            <a:ext cx="10515600" cy="1755223"/>
          </a:xfrm>
        </p:spPr>
        <p:txBody>
          <a:bodyPr>
            <a:normAutofit/>
          </a:bodyPr>
          <a:lstStyle/>
          <a:p>
            <a:pPr algn="ctr"/>
            <a:r>
              <a:rPr lang="en-TT" dirty="0"/>
              <a:t>Case Study:</a:t>
            </a:r>
            <a:br>
              <a:rPr lang="en-TT" dirty="0"/>
            </a:br>
            <a:r>
              <a:rPr lang="en-TT" dirty="0"/>
              <a:t>Saint Vincent and the Grenadines</a:t>
            </a:r>
          </a:p>
        </p:txBody>
      </p:sp>
      <p:pic>
        <p:nvPicPr>
          <p:cNvPr id="4" name="Picture 3">
            <a:extLst>
              <a:ext uri="{FF2B5EF4-FFF2-40B4-BE49-F238E27FC236}">
                <a16:creationId xmlns:a16="http://schemas.microsoft.com/office/drawing/2014/main" xmlns="" id="{8240F5D9-F832-42E1-82B9-0394E756B876}"/>
              </a:ext>
            </a:extLst>
          </p:cNvPr>
          <p:cNvPicPr>
            <a:picLocks noChangeAspect="1"/>
          </p:cNvPicPr>
          <p:nvPr/>
        </p:nvPicPr>
        <p:blipFill rotWithShape="1">
          <a:blip r:embed="rId3"/>
          <a:srcRect l="23259" r="4561"/>
          <a:stretch/>
        </p:blipFill>
        <p:spPr>
          <a:xfrm>
            <a:off x="4217138" y="4101696"/>
            <a:ext cx="3393646" cy="2646834"/>
          </a:xfrm>
          <a:prstGeom prst="rect">
            <a:avLst/>
          </a:prstGeom>
        </p:spPr>
      </p:pic>
    </p:spTree>
    <p:extLst>
      <p:ext uri="{BB962C8B-B14F-4D97-AF65-F5344CB8AC3E}">
        <p14:creationId xmlns:p14="http://schemas.microsoft.com/office/powerpoint/2010/main" val="255312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75749A-F233-4455-93BE-DA776DEC283C}"/>
              </a:ext>
            </a:extLst>
          </p:cNvPr>
          <p:cNvSpPr>
            <a:spLocks noGrp="1"/>
          </p:cNvSpPr>
          <p:nvPr>
            <p:ph idx="1"/>
          </p:nvPr>
        </p:nvSpPr>
        <p:spPr>
          <a:xfrm>
            <a:off x="973815" y="1747621"/>
            <a:ext cx="10505661" cy="4589877"/>
          </a:xfrm>
        </p:spPr>
        <p:txBody>
          <a:bodyPr>
            <a:normAutofit/>
          </a:bodyPr>
          <a:lstStyle/>
          <a:p>
            <a:pPr marL="457200" lvl="1" indent="0">
              <a:buNone/>
            </a:pPr>
            <a:endParaRPr lang="en-TT" dirty="0"/>
          </a:p>
          <a:p>
            <a:r>
              <a:rPr lang="en-TT" b="1" dirty="0"/>
              <a:t>Cooperatives</a:t>
            </a:r>
            <a:r>
              <a:rPr lang="en-TT" dirty="0"/>
              <a:t> formed: These small groups would work together to aid the implementation and development process.</a:t>
            </a:r>
          </a:p>
          <a:p>
            <a:pPr marL="0" indent="0">
              <a:buNone/>
            </a:pPr>
            <a:endParaRPr lang="en-TT" dirty="0"/>
          </a:p>
        </p:txBody>
      </p:sp>
      <p:sp>
        <p:nvSpPr>
          <p:cNvPr id="2" name="Title 1">
            <a:extLst>
              <a:ext uri="{FF2B5EF4-FFF2-40B4-BE49-F238E27FC236}">
                <a16:creationId xmlns:a16="http://schemas.microsoft.com/office/drawing/2014/main" xmlns="" id="{4A0358ED-0EF7-4AD4-AE39-027D3F8DE56A}"/>
              </a:ext>
            </a:extLst>
          </p:cNvPr>
          <p:cNvSpPr>
            <a:spLocks noGrp="1"/>
          </p:cNvSpPr>
          <p:nvPr>
            <p:ph type="title"/>
          </p:nvPr>
        </p:nvSpPr>
        <p:spPr>
          <a:xfrm>
            <a:off x="876837" y="0"/>
            <a:ext cx="10515600" cy="1755223"/>
          </a:xfrm>
        </p:spPr>
        <p:txBody>
          <a:bodyPr>
            <a:normAutofit/>
          </a:bodyPr>
          <a:lstStyle/>
          <a:p>
            <a:pPr algn="ctr"/>
            <a:r>
              <a:rPr lang="en-TT" dirty="0"/>
              <a:t>Case Study:</a:t>
            </a:r>
            <a:br>
              <a:rPr lang="en-TT" dirty="0"/>
            </a:br>
            <a:r>
              <a:rPr lang="en-TT" dirty="0"/>
              <a:t>Saint Vincent and the Grenadines</a:t>
            </a:r>
          </a:p>
        </p:txBody>
      </p:sp>
      <p:pic>
        <p:nvPicPr>
          <p:cNvPr id="5" name="Picture 4">
            <a:extLst>
              <a:ext uri="{FF2B5EF4-FFF2-40B4-BE49-F238E27FC236}">
                <a16:creationId xmlns:a16="http://schemas.microsoft.com/office/drawing/2014/main" xmlns="" id="{84A69938-8711-4FCD-8AD5-F5CCFED10022}"/>
              </a:ext>
            </a:extLst>
          </p:cNvPr>
          <p:cNvPicPr>
            <a:picLocks noChangeAspect="1"/>
          </p:cNvPicPr>
          <p:nvPr/>
        </p:nvPicPr>
        <p:blipFill>
          <a:blip r:embed="rId3"/>
          <a:stretch>
            <a:fillRect/>
          </a:stretch>
        </p:blipFill>
        <p:spPr>
          <a:xfrm>
            <a:off x="1636543" y="3601330"/>
            <a:ext cx="3648221" cy="2736166"/>
          </a:xfrm>
          <a:prstGeom prst="rect">
            <a:avLst/>
          </a:prstGeom>
        </p:spPr>
      </p:pic>
      <p:pic>
        <p:nvPicPr>
          <p:cNvPr id="7" name="Picture 6">
            <a:extLst>
              <a:ext uri="{FF2B5EF4-FFF2-40B4-BE49-F238E27FC236}">
                <a16:creationId xmlns:a16="http://schemas.microsoft.com/office/drawing/2014/main" xmlns="" id="{F734E2A7-716B-429D-9564-796C10A167AF}"/>
              </a:ext>
            </a:extLst>
          </p:cNvPr>
          <p:cNvPicPr>
            <a:picLocks noChangeAspect="1"/>
          </p:cNvPicPr>
          <p:nvPr/>
        </p:nvPicPr>
        <p:blipFill>
          <a:blip r:embed="rId4"/>
          <a:stretch>
            <a:fillRect/>
          </a:stretch>
        </p:blipFill>
        <p:spPr>
          <a:xfrm>
            <a:off x="6623344" y="3591119"/>
            <a:ext cx="4594843" cy="2584599"/>
          </a:xfrm>
          <a:prstGeom prst="rect">
            <a:avLst/>
          </a:prstGeom>
        </p:spPr>
      </p:pic>
    </p:spTree>
    <p:extLst>
      <p:ext uri="{BB962C8B-B14F-4D97-AF65-F5344CB8AC3E}">
        <p14:creationId xmlns:p14="http://schemas.microsoft.com/office/powerpoint/2010/main" val="1741783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75749A-F233-4455-93BE-DA776DEC283C}"/>
              </a:ext>
            </a:extLst>
          </p:cNvPr>
          <p:cNvSpPr>
            <a:spLocks noGrp="1"/>
          </p:cNvSpPr>
          <p:nvPr>
            <p:ph idx="1"/>
          </p:nvPr>
        </p:nvSpPr>
        <p:spPr>
          <a:xfrm>
            <a:off x="1119044" y="1761483"/>
            <a:ext cx="10505661" cy="4589877"/>
          </a:xfrm>
        </p:spPr>
        <p:txBody>
          <a:bodyPr>
            <a:normAutofit/>
          </a:bodyPr>
          <a:lstStyle/>
          <a:p>
            <a:pPr marL="0" indent="0">
              <a:buNone/>
            </a:pPr>
            <a:endParaRPr lang="en-TT" dirty="0"/>
          </a:p>
          <a:p>
            <a:r>
              <a:rPr lang="en-TT" dirty="0"/>
              <a:t>Ban on the consumption of ‘Turtle Meat’</a:t>
            </a:r>
          </a:p>
        </p:txBody>
      </p:sp>
      <p:sp>
        <p:nvSpPr>
          <p:cNvPr id="2" name="Title 1">
            <a:extLst>
              <a:ext uri="{FF2B5EF4-FFF2-40B4-BE49-F238E27FC236}">
                <a16:creationId xmlns:a16="http://schemas.microsoft.com/office/drawing/2014/main" xmlns="" id="{4A0358ED-0EF7-4AD4-AE39-027D3F8DE56A}"/>
              </a:ext>
            </a:extLst>
          </p:cNvPr>
          <p:cNvSpPr>
            <a:spLocks noGrp="1"/>
          </p:cNvSpPr>
          <p:nvPr>
            <p:ph type="title"/>
          </p:nvPr>
        </p:nvSpPr>
        <p:spPr>
          <a:xfrm>
            <a:off x="915473" y="146186"/>
            <a:ext cx="10515600" cy="1755223"/>
          </a:xfrm>
        </p:spPr>
        <p:txBody>
          <a:bodyPr>
            <a:normAutofit/>
          </a:bodyPr>
          <a:lstStyle/>
          <a:p>
            <a:pPr algn="ctr"/>
            <a:r>
              <a:rPr lang="en-TT" dirty="0"/>
              <a:t>Case Study:</a:t>
            </a:r>
            <a:br>
              <a:rPr lang="en-TT" dirty="0"/>
            </a:br>
            <a:r>
              <a:rPr lang="en-TT" dirty="0"/>
              <a:t>Saint Vincent and the Grenadines</a:t>
            </a:r>
          </a:p>
        </p:txBody>
      </p:sp>
      <p:pic>
        <p:nvPicPr>
          <p:cNvPr id="5" name="Picture 4">
            <a:extLst>
              <a:ext uri="{FF2B5EF4-FFF2-40B4-BE49-F238E27FC236}">
                <a16:creationId xmlns:a16="http://schemas.microsoft.com/office/drawing/2014/main" xmlns="" id="{0245F314-D140-4262-A547-5682D30A3141}"/>
              </a:ext>
            </a:extLst>
          </p:cNvPr>
          <p:cNvPicPr>
            <a:picLocks noChangeAspect="1"/>
          </p:cNvPicPr>
          <p:nvPr/>
        </p:nvPicPr>
        <p:blipFill>
          <a:blip r:embed="rId3"/>
          <a:stretch>
            <a:fillRect/>
          </a:stretch>
        </p:blipFill>
        <p:spPr>
          <a:xfrm>
            <a:off x="4555245" y="3100986"/>
            <a:ext cx="2928768" cy="3708035"/>
          </a:xfrm>
          <a:prstGeom prst="rect">
            <a:avLst/>
          </a:prstGeom>
        </p:spPr>
      </p:pic>
    </p:spTree>
    <p:extLst>
      <p:ext uri="{BB962C8B-B14F-4D97-AF65-F5344CB8AC3E}">
        <p14:creationId xmlns:p14="http://schemas.microsoft.com/office/powerpoint/2010/main" val="530656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75749A-F233-4455-93BE-DA776DEC283C}"/>
              </a:ext>
            </a:extLst>
          </p:cNvPr>
          <p:cNvSpPr>
            <a:spLocks noGrp="1"/>
          </p:cNvSpPr>
          <p:nvPr>
            <p:ph idx="1"/>
          </p:nvPr>
        </p:nvSpPr>
        <p:spPr>
          <a:xfrm>
            <a:off x="1203960" y="2239376"/>
            <a:ext cx="10515600" cy="4351338"/>
          </a:xfrm>
        </p:spPr>
        <p:txBody>
          <a:bodyPr>
            <a:normAutofit lnSpcReduction="10000"/>
          </a:bodyPr>
          <a:lstStyle/>
          <a:p>
            <a:r>
              <a:rPr lang="en-TT" b="1" dirty="0"/>
              <a:t>Regional Agriculture Revitalisation</a:t>
            </a:r>
          </a:p>
          <a:p>
            <a:pPr lvl="1">
              <a:buFont typeface="Wingdings" panose="05000000000000000000" pitchFamily="2" charset="2"/>
              <a:buChar char="Ø"/>
            </a:pPr>
            <a:r>
              <a:rPr lang="en-TT" dirty="0"/>
              <a:t> </a:t>
            </a:r>
            <a:r>
              <a:rPr lang="en-TT" b="1" dirty="0"/>
              <a:t>P</a:t>
            </a:r>
            <a:r>
              <a:rPr lang="en-TT" dirty="0"/>
              <a:t>eople - </a:t>
            </a:r>
            <a:r>
              <a:rPr lang="en-TT" b="1" dirty="0"/>
              <a:t>S</a:t>
            </a:r>
            <a:r>
              <a:rPr lang="en-TT" dirty="0"/>
              <a:t>upport - </a:t>
            </a:r>
            <a:r>
              <a:rPr lang="en-TT" b="1" dirty="0"/>
              <a:t>M</a:t>
            </a:r>
            <a:r>
              <a:rPr lang="en-TT" dirty="0"/>
              <a:t>arket (PSM) model for small island development states (SIDS)</a:t>
            </a:r>
          </a:p>
          <a:p>
            <a:pPr lvl="1">
              <a:buFont typeface="Wingdings" panose="05000000000000000000" pitchFamily="2" charset="2"/>
              <a:buChar char="Ø"/>
            </a:pPr>
            <a:r>
              <a:rPr lang="en-TT" dirty="0"/>
              <a:t> Production Planning</a:t>
            </a:r>
          </a:p>
          <a:p>
            <a:pPr lvl="1">
              <a:buFont typeface="Wingdings" panose="05000000000000000000" pitchFamily="2" charset="2"/>
              <a:buChar char="Ø"/>
            </a:pPr>
            <a:r>
              <a:rPr lang="en-TT" dirty="0"/>
              <a:t> Infrastructure enhancement: Physical and ICT</a:t>
            </a:r>
          </a:p>
          <a:p>
            <a:pPr lvl="1">
              <a:buFont typeface="Wingdings" panose="05000000000000000000" pitchFamily="2" charset="2"/>
              <a:buChar char="Ø"/>
            </a:pPr>
            <a:r>
              <a:rPr lang="en-TT" dirty="0"/>
              <a:t> Quality: Certification (International)</a:t>
            </a:r>
          </a:p>
          <a:p>
            <a:pPr lvl="1">
              <a:buFont typeface="Wingdings" panose="05000000000000000000" pitchFamily="2" charset="2"/>
              <a:buChar char="Ø"/>
            </a:pPr>
            <a:r>
              <a:rPr lang="en-TT" dirty="0"/>
              <a:t> Consistency (Supply and Income)</a:t>
            </a:r>
          </a:p>
          <a:p>
            <a:pPr lvl="1">
              <a:buFont typeface="Wingdings" panose="05000000000000000000" pitchFamily="2" charset="2"/>
              <a:buChar char="Ø"/>
            </a:pPr>
            <a:r>
              <a:rPr lang="en-TT" dirty="0"/>
              <a:t> Reduction in wage gap</a:t>
            </a:r>
          </a:p>
          <a:p>
            <a:pPr lvl="1">
              <a:buFont typeface="Wingdings" panose="05000000000000000000" pitchFamily="2" charset="2"/>
              <a:buChar char="Ø"/>
            </a:pPr>
            <a:r>
              <a:rPr lang="en-TT" dirty="0"/>
              <a:t> Reduction in gender inequality</a:t>
            </a:r>
          </a:p>
          <a:p>
            <a:pPr lvl="1">
              <a:buFont typeface="Wingdings" panose="05000000000000000000" pitchFamily="2" charset="2"/>
              <a:buChar char="Ø"/>
            </a:pPr>
            <a:r>
              <a:rPr lang="en-TT" dirty="0"/>
              <a:t>Regional controlled (OECS) NGO to oversee implementation</a:t>
            </a:r>
          </a:p>
          <a:p>
            <a:pPr lvl="1">
              <a:buFont typeface="Wingdings" panose="05000000000000000000" pitchFamily="2" charset="2"/>
              <a:buChar char="Ø"/>
            </a:pPr>
            <a:r>
              <a:rPr lang="en-TT" dirty="0"/>
              <a:t>SDG goals targeted: 1, 2, 3, 5,8, 9, 10, 12 and 17</a:t>
            </a:r>
          </a:p>
          <a:p>
            <a:endParaRPr lang="en-TT" dirty="0"/>
          </a:p>
        </p:txBody>
      </p:sp>
      <p:sp>
        <p:nvSpPr>
          <p:cNvPr id="2" name="Title 1">
            <a:extLst>
              <a:ext uri="{FF2B5EF4-FFF2-40B4-BE49-F238E27FC236}">
                <a16:creationId xmlns:a16="http://schemas.microsoft.com/office/drawing/2014/main" xmlns="" id="{4A0358ED-0EF7-4AD4-AE39-027D3F8DE56A}"/>
              </a:ext>
            </a:extLst>
          </p:cNvPr>
          <p:cNvSpPr>
            <a:spLocks noGrp="1"/>
          </p:cNvSpPr>
          <p:nvPr>
            <p:ph type="title"/>
          </p:nvPr>
        </p:nvSpPr>
        <p:spPr>
          <a:xfrm>
            <a:off x="986735" y="146186"/>
            <a:ext cx="10515600" cy="1755223"/>
          </a:xfrm>
        </p:spPr>
        <p:txBody>
          <a:bodyPr>
            <a:normAutofit/>
          </a:bodyPr>
          <a:lstStyle/>
          <a:p>
            <a:pPr algn="ctr"/>
            <a:r>
              <a:rPr lang="en-TT" dirty="0"/>
              <a:t>Case Study:</a:t>
            </a:r>
            <a:br>
              <a:rPr lang="en-TT" dirty="0"/>
            </a:br>
            <a:r>
              <a:rPr lang="en-TT" dirty="0"/>
              <a:t>Saint Vincent and the Grenadines</a:t>
            </a:r>
          </a:p>
        </p:txBody>
      </p:sp>
      <p:pic>
        <p:nvPicPr>
          <p:cNvPr id="5" name="Picture 4">
            <a:extLst>
              <a:ext uri="{FF2B5EF4-FFF2-40B4-BE49-F238E27FC236}">
                <a16:creationId xmlns:a16="http://schemas.microsoft.com/office/drawing/2014/main" xmlns="" id="{BDD9D792-B440-4E3A-B835-7FDE23D8C0A1}"/>
              </a:ext>
            </a:extLst>
          </p:cNvPr>
          <p:cNvPicPr>
            <a:picLocks noChangeAspect="1"/>
          </p:cNvPicPr>
          <p:nvPr/>
        </p:nvPicPr>
        <p:blipFill>
          <a:blip r:embed="rId3"/>
          <a:stretch>
            <a:fillRect/>
          </a:stretch>
        </p:blipFill>
        <p:spPr>
          <a:xfrm>
            <a:off x="7277759" y="3239233"/>
            <a:ext cx="4224576" cy="2092423"/>
          </a:xfrm>
          <a:prstGeom prst="rect">
            <a:avLst/>
          </a:prstGeom>
        </p:spPr>
      </p:pic>
    </p:spTree>
    <p:extLst>
      <p:ext uri="{BB962C8B-B14F-4D97-AF65-F5344CB8AC3E}">
        <p14:creationId xmlns:p14="http://schemas.microsoft.com/office/powerpoint/2010/main" val="1199964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75749A-F233-4455-93BE-DA776DEC283C}"/>
              </a:ext>
            </a:extLst>
          </p:cNvPr>
          <p:cNvSpPr>
            <a:spLocks noGrp="1"/>
          </p:cNvSpPr>
          <p:nvPr>
            <p:ph idx="1"/>
          </p:nvPr>
        </p:nvSpPr>
        <p:spPr>
          <a:xfrm>
            <a:off x="1218027" y="2309714"/>
            <a:ext cx="10669172" cy="5174298"/>
          </a:xfrm>
        </p:spPr>
        <p:txBody>
          <a:bodyPr>
            <a:normAutofit/>
          </a:bodyPr>
          <a:lstStyle/>
          <a:p>
            <a:r>
              <a:rPr lang="en-TT" b="1" dirty="0"/>
              <a:t>Geo-Space: </a:t>
            </a:r>
            <a:r>
              <a:rPr lang="en-TT" dirty="0"/>
              <a:t>A designated area that is selected  with an intensified and organised effort to achieve the sustainable development goals</a:t>
            </a:r>
            <a:endParaRPr lang="en-TT" b="1" dirty="0"/>
          </a:p>
          <a:p>
            <a:pPr lvl="1">
              <a:buFont typeface="Wingdings" panose="05000000000000000000" pitchFamily="2" charset="2"/>
              <a:buChar char="Ø"/>
            </a:pPr>
            <a:r>
              <a:rPr lang="en-TT" dirty="0"/>
              <a:t> 7,000 acres</a:t>
            </a:r>
          </a:p>
          <a:p>
            <a:pPr lvl="1">
              <a:buFont typeface="Wingdings" panose="05000000000000000000" pitchFamily="2" charset="2"/>
              <a:buChar char="Ø"/>
            </a:pPr>
            <a:r>
              <a:rPr lang="en-TT" dirty="0"/>
              <a:t> Parish, Town and or Constituency</a:t>
            </a:r>
          </a:p>
          <a:p>
            <a:pPr lvl="1">
              <a:buFont typeface="Wingdings" panose="05000000000000000000" pitchFamily="2" charset="2"/>
              <a:buChar char="Ø"/>
            </a:pPr>
            <a:r>
              <a:rPr lang="en-TT" dirty="0"/>
              <a:t> Cooperatives</a:t>
            </a:r>
          </a:p>
          <a:p>
            <a:pPr lvl="1">
              <a:buFont typeface="Wingdings" panose="05000000000000000000" pitchFamily="2" charset="2"/>
              <a:buChar char="Ø"/>
            </a:pPr>
            <a:r>
              <a:rPr lang="en-TT" dirty="0"/>
              <a:t> Surveys and Interviews conducted (Government Institutions)</a:t>
            </a:r>
          </a:p>
          <a:p>
            <a:pPr lvl="1">
              <a:buFont typeface="Wingdings" panose="05000000000000000000" pitchFamily="2" charset="2"/>
              <a:buChar char="Ø"/>
            </a:pPr>
            <a:r>
              <a:rPr lang="en-TT" dirty="0"/>
              <a:t> All applicable SDG’s ranked (Scale 1 -10) based on current status vs 2030 expected outcomes</a:t>
            </a:r>
          </a:p>
          <a:p>
            <a:pPr lvl="1">
              <a:buFont typeface="Wingdings" panose="05000000000000000000" pitchFamily="2" charset="2"/>
              <a:buChar char="Ø"/>
            </a:pPr>
            <a:r>
              <a:rPr lang="en-TT" dirty="0"/>
              <a:t> Performance monitored on an annual basis</a:t>
            </a:r>
          </a:p>
          <a:p>
            <a:pPr lvl="1">
              <a:buFont typeface="Wingdings" panose="05000000000000000000" pitchFamily="2" charset="2"/>
              <a:buChar char="Ø"/>
            </a:pPr>
            <a:r>
              <a:rPr lang="en-TT" dirty="0"/>
              <a:t> Metrics are kept in line with achieving the SDGs outcomes by 2030</a:t>
            </a:r>
          </a:p>
          <a:p>
            <a:pPr lvl="1">
              <a:buFont typeface="Wingdings" panose="05000000000000000000" pitchFamily="2" charset="2"/>
              <a:buChar char="Ø"/>
            </a:pPr>
            <a:endParaRPr lang="en-TT" dirty="0"/>
          </a:p>
          <a:p>
            <a:pPr lvl="1">
              <a:buFont typeface="Wingdings" panose="05000000000000000000" pitchFamily="2" charset="2"/>
              <a:buChar char="Ø"/>
            </a:pPr>
            <a:endParaRPr lang="en-TT" dirty="0"/>
          </a:p>
          <a:p>
            <a:endParaRPr lang="en-TT" dirty="0"/>
          </a:p>
        </p:txBody>
      </p:sp>
      <p:sp>
        <p:nvSpPr>
          <p:cNvPr id="2" name="Title 1">
            <a:extLst>
              <a:ext uri="{FF2B5EF4-FFF2-40B4-BE49-F238E27FC236}">
                <a16:creationId xmlns:a16="http://schemas.microsoft.com/office/drawing/2014/main" xmlns="" id="{4A0358ED-0EF7-4AD4-AE39-027D3F8DE56A}"/>
              </a:ext>
            </a:extLst>
          </p:cNvPr>
          <p:cNvSpPr>
            <a:spLocks noGrp="1"/>
          </p:cNvSpPr>
          <p:nvPr>
            <p:ph type="title"/>
          </p:nvPr>
        </p:nvSpPr>
        <p:spPr>
          <a:xfrm>
            <a:off x="928351" y="120428"/>
            <a:ext cx="10515600" cy="1755223"/>
          </a:xfrm>
        </p:spPr>
        <p:txBody>
          <a:bodyPr>
            <a:normAutofit/>
          </a:bodyPr>
          <a:lstStyle/>
          <a:p>
            <a:pPr algn="ctr"/>
            <a:r>
              <a:rPr lang="en-TT" dirty="0"/>
              <a:t>Case Study:</a:t>
            </a:r>
            <a:br>
              <a:rPr lang="en-TT" dirty="0"/>
            </a:br>
            <a:r>
              <a:rPr lang="en-TT" dirty="0"/>
              <a:t>Saint Vincent and the Grenadines</a:t>
            </a:r>
          </a:p>
        </p:txBody>
      </p:sp>
    </p:spTree>
    <p:extLst>
      <p:ext uri="{BB962C8B-B14F-4D97-AF65-F5344CB8AC3E}">
        <p14:creationId xmlns:p14="http://schemas.microsoft.com/office/powerpoint/2010/main" val="2707689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75749A-F233-4455-93BE-DA776DEC283C}"/>
              </a:ext>
            </a:extLst>
          </p:cNvPr>
          <p:cNvSpPr>
            <a:spLocks noGrp="1"/>
          </p:cNvSpPr>
          <p:nvPr>
            <p:ph idx="1"/>
          </p:nvPr>
        </p:nvSpPr>
        <p:spPr>
          <a:xfrm>
            <a:off x="1096850" y="2083203"/>
            <a:ext cx="10515600" cy="5032375"/>
          </a:xfrm>
        </p:spPr>
        <p:txBody>
          <a:bodyPr>
            <a:normAutofit lnSpcReduction="10000"/>
          </a:bodyPr>
          <a:lstStyle/>
          <a:p>
            <a:pPr marL="0" indent="0">
              <a:buNone/>
            </a:pPr>
            <a:r>
              <a:rPr lang="en-TT" dirty="0"/>
              <a:t>Some examples of </a:t>
            </a:r>
            <a:r>
              <a:rPr lang="en-TT" b="1" u="sng" dirty="0"/>
              <a:t>Metrics</a:t>
            </a:r>
            <a:r>
              <a:rPr lang="en-TT" dirty="0"/>
              <a:t> being utilised:</a:t>
            </a:r>
          </a:p>
          <a:p>
            <a:r>
              <a:rPr lang="en-TT" dirty="0"/>
              <a:t>Identified Percentage of Participants earning less than USD 1.25 a day</a:t>
            </a:r>
          </a:p>
          <a:p>
            <a:pPr lvl="1">
              <a:buFont typeface="Wingdings" panose="05000000000000000000" pitchFamily="2" charset="2"/>
              <a:buChar char="Ø"/>
            </a:pPr>
            <a:r>
              <a:rPr lang="en-TT" dirty="0"/>
              <a:t> Target: Reduced to Zero by 2030</a:t>
            </a:r>
          </a:p>
          <a:p>
            <a:r>
              <a:rPr lang="en-TT" dirty="0"/>
              <a:t>Wage rates for men and women in similar job portfolios</a:t>
            </a:r>
          </a:p>
          <a:p>
            <a:pPr lvl="1">
              <a:buFont typeface="Wingdings" panose="05000000000000000000" pitchFamily="2" charset="2"/>
              <a:buChar char="Ø"/>
            </a:pPr>
            <a:r>
              <a:rPr lang="en-TT" dirty="0"/>
              <a:t> Target: Equal wages based on tasks performed by 2030</a:t>
            </a:r>
          </a:p>
          <a:p>
            <a:r>
              <a:rPr lang="en-TT" dirty="0"/>
              <a:t>Increase the Agriculture productivity and incomes of small scale producers</a:t>
            </a:r>
          </a:p>
          <a:p>
            <a:pPr lvl="1">
              <a:buFont typeface="Wingdings" panose="05000000000000000000" pitchFamily="2" charset="2"/>
              <a:buChar char="Ø"/>
            </a:pPr>
            <a:r>
              <a:rPr lang="en-TT" dirty="0"/>
              <a:t> Target: Double the output and income of small scale producers</a:t>
            </a:r>
          </a:p>
          <a:p>
            <a:r>
              <a:rPr lang="en-TT" dirty="0"/>
              <a:t>End all forms of malnutrition with a special target towards stunting and malnutrition in children under 5 years old</a:t>
            </a:r>
          </a:p>
          <a:p>
            <a:pPr lvl="1">
              <a:buFont typeface="Wingdings" panose="05000000000000000000" pitchFamily="2" charset="2"/>
              <a:buChar char="Ø"/>
            </a:pPr>
            <a:r>
              <a:rPr lang="en-TT" dirty="0"/>
              <a:t>Target: End all forms of malnutrition by 2030</a:t>
            </a:r>
          </a:p>
          <a:p>
            <a:endParaRPr lang="en-TT" sz="1300" dirty="0"/>
          </a:p>
          <a:p>
            <a:pPr marL="457200" lvl="1" indent="0">
              <a:buNone/>
            </a:pPr>
            <a:r>
              <a:rPr lang="en-TT" sz="1500" dirty="0"/>
              <a:t>Source: UN Indicator framework</a:t>
            </a:r>
          </a:p>
          <a:p>
            <a:pPr marL="0" indent="0">
              <a:buNone/>
            </a:pPr>
            <a:endParaRPr lang="en-TT" dirty="0"/>
          </a:p>
        </p:txBody>
      </p:sp>
      <p:sp>
        <p:nvSpPr>
          <p:cNvPr id="2" name="Title 1">
            <a:extLst>
              <a:ext uri="{FF2B5EF4-FFF2-40B4-BE49-F238E27FC236}">
                <a16:creationId xmlns:a16="http://schemas.microsoft.com/office/drawing/2014/main" xmlns="" id="{4A0358ED-0EF7-4AD4-AE39-027D3F8DE56A}"/>
              </a:ext>
            </a:extLst>
          </p:cNvPr>
          <p:cNvSpPr>
            <a:spLocks noGrp="1"/>
          </p:cNvSpPr>
          <p:nvPr>
            <p:ph type="title"/>
          </p:nvPr>
        </p:nvSpPr>
        <p:spPr>
          <a:xfrm>
            <a:off x="901522" y="-94400"/>
            <a:ext cx="10731482" cy="1752599"/>
          </a:xfrm>
        </p:spPr>
        <p:txBody>
          <a:bodyPr/>
          <a:lstStyle/>
          <a:p>
            <a:pPr algn="ctr"/>
            <a:r>
              <a:rPr lang="en-TT" dirty="0"/>
              <a:t>Case Study:</a:t>
            </a:r>
            <a:br>
              <a:rPr lang="en-TT" dirty="0"/>
            </a:br>
            <a:r>
              <a:rPr lang="en-TT" dirty="0"/>
              <a:t>Saint Vincent and the Grenadines</a:t>
            </a:r>
          </a:p>
        </p:txBody>
      </p:sp>
    </p:spTree>
    <p:extLst>
      <p:ext uri="{BB962C8B-B14F-4D97-AF65-F5344CB8AC3E}">
        <p14:creationId xmlns:p14="http://schemas.microsoft.com/office/powerpoint/2010/main" val="1040745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75749A-F233-4455-93BE-DA776DEC283C}"/>
              </a:ext>
            </a:extLst>
          </p:cNvPr>
          <p:cNvSpPr>
            <a:spLocks noGrp="1"/>
          </p:cNvSpPr>
          <p:nvPr>
            <p:ph idx="1"/>
          </p:nvPr>
        </p:nvSpPr>
        <p:spPr>
          <a:xfrm>
            <a:off x="1256831" y="2361886"/>
            <a:ext cx="10515600" cy="3974520"/>
          </a:xfrm>
        </p:spPr>
        <p:txBody>
          <a:bodyPr/>
          <a:lstStyle/>
          <a:p>
            <a:pPr marL="0" indent="0">
              <a:buNone/>
            </a:pPr>
            <a:r>
              <a:rPr lang="en-TT" sz="3200" b="1" dirty="0" smtClean="0"/>
              <a:t>Expected Outcomes</a:t>
            </a:r>
          </a:p>
          <a:p>
            <a:r>
              <a:rPr lang="en-TT" dirty="0" smtClean="0"/>
              <a:t>Improve </a:t>
            </a:r>
            <a:r>
              <a:rPr lang="en-TT" dirty="0"/>
              <a:t>data management: Collection and Analysis</a:t>
            </a:r>
          </a:p>
          <a:p>
            <a:r>
              <a:rPr lang="en-TT" dirty="0"/>
              <a:t>Monitoring and Accountability</a:t>
            </a:r>
          </a:p>
          <a:p>
            <a:r>
              <a:rPr lang="en-TT" dirty="0"/>
              <a:t>Ease of Implementation </a:t>
            </a:r>
          </a:p>
          <a:p>
            <a:r>
              <a:rPr lang="en-TT" dirty="0"/>
              <a:t>Targeted goals</a:t>
            </a:r>
          </a:p>
          <a:p>
            <a:r>
              <a:rPr lang="en-TT" dirty="0"/>
              <a:t>Expandable based on successes</a:t>
            </a:r>
          </a:p>
          <a:p>
            <a:r>
              <a:rPr lang="en-TT" dirty="0"/>
              <a:t>Maximum utilisation of limited resources</a:t>
            </a:r>
          </a:p>
          <a:p>
            <a:r>
              <a:rPr lang="en-TT" dirty="0"/>
              <a:t>Accelerated reaction time</a:t>
            </a:r>
          </a:p>
          <a:p>
            <a:endParaRPr lang="en-TT" dirty="0"/>
          </a:p>
          <a:p>
            <a:endParaRPr lang="en-TT" dirty="0"/>
          </a:p>
          <a:p>
            <a:endParaRPr lang="en-TT" dirty="0"/>
          </a:p>
        </p:txBody>
      </p:sp>
      <p:sp>
        <p:nvSpPr>
          <p:cNvPr id="2" name="Title 1">
            <a:extLst>
              <a:ext uri="{FF2B5EF4-FFF2-40B4-BE49-F238E27FC236}">
                <a16:creationId xmlns:a16="http://schemas.microsoft.com/office/drawing/2014/main" xmlns="" id="{4A0358ED-0EF7-4AD4-AE39-027D3F8DE56A}"/>
              </a:ext>
            </a:extLst>
          </p:cNvPr>
          <p:cNvSpPr>
            <a:spLocks noGrp="1"/>
          </p:cNvSpPr>
          <p:nvPr>
            <p:ph type="title"/>
          </p:nvPr>
        </p:nvSpPr>
        <p:spPr>
          <a:xfrm>
            <a:off x="838201" y="442400"/>
            <a:ext cx="10545417" cy="1622701"/>
          </a:xfrm>
        </p:spPr>
        <p:txBody>
          <a:bodyPr>
            <a:normAutofit fontScale="90000"/>
          </a:bodyPr>
          <a:lstStyle/>
          <a:p>
            <a:pPr algn="ctr"/>
            <a:r>
              <a:rPr lang="en-TT" dirty="0" smtClean="0"/>
              <a:t>Case Study:</a:t>
            </a:r>
            <a:r>
              <a:rPr lang="en-TT" dirty="0"/>
              <a:t/>
            </a:r>
            <a:br>
              <a:rPr lang="en-TT" dirty="0"/>
            </a:br>
            <a:r>
              <a:rPr lang="en-TT" dirty="0"/>
              <a:t>Saint Vincent and the </a:t>
            </a:r>
            <a:r>
              <a:rPr lang="en-TT" dirty="0" smtClean="0"/>
              <a:t>Grenadines</a:t>
            </a:r>
            <a:r>
              <a:rPr lang="en-TT" dirty="0"/>
              <a:t/>
            </a:r>
            <a:br>
              <a:rPr lang="en-TT" dirty="0"/>
            </a:br>
            <a:endParaRPr lang="en-TT" dirty="0"/>
          </a:p>
        </p:txBody>
      </p:sp>
    </p:spTree>
    <p:extLst>
      <p:ext uri="{BB962C8B-B14F-4D97-AF65-F5344CB8AC3E}">
        <p14:creationId xmlns:p14="http://schemas.microsoft.com/office/powerpoint/2010/main" val="1649185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F9BD07-EB96-40FF-9141-0C188B547F1E}"/>
              </a:ext>
            </a:extLst>
          </p:cNvPr>
          <p:cNvSpPr>
            <a:spLocks noGrp="1"/>
          </p:cNvSpPr>
          <p:nvPr>
            <p:ph type="title"/>
          </p:nvPr>
        </p:nvSpPr>
        <p:spPr>
          <a:xfrm>
            <a:off x="7765026" y="5574325"/>
            <a:ext cx="4426975" cy="1283677"/>
          </a:xfrm>
        </p:spPr>
        <p:txBody>
          <a:bodyPr>
            <a:normAutofit/>
          </a:bodyPr>
          <a:lstStyle/>
          <a:p>
            <a:pPr algn="l"/>
            <a:r>
              <a:rPr lang="en-TT" sz="1800" b="1" u="sng" dirty="0"/>
              <a:t>Contact Information</a:t>
            </a:r>
            <a:r>
              <a:rPr lang="en-TT" sz="1800" dirty="0"/>
              <a:t/>
            </a:r>
            <a:br>
              <a:rPr lang="en-TT" sz="1800" dirty="0"/>
            </a:br>
            <a:r>
              <a:rPr lang="en-TT" sz="1800" dirty="0"/>
              <a:t>Mr. Jai </a:t>
            </a:r>
            <a:r>
              <a:rPr lang="en-TT" sz="1800" dirty="0" err="1"/>
              <a:t>Rampersad</a:t>
            </a:r>
            <a:r>
              <a:rPr lang="en-TT" sz="1800" dirty="0"/>
              <a:t> </a:t>
            </a:r>
            <a:r>
              <a:rPr lang="en-TT" sz="1000" dirty="0"/>
              <a:t>IMBA (Distinction) BSc (First Class Honours)</a:t>
            </a:r>
            <a:r>
              <a:rPr lang="en-TT" sz="1800" dirty="0"/>
              <a:t/>
            </a:r>
            <a:br>
              <a:rPr lang="en-TT" sz="1800" dirty="0"/>
            </a:br>
            <a:r>
              <a:rPr lang="en-TT" sz="1800" dirty="0">
                <a:solidFill>
                  <a:schemeClr val="tx1">
                    <a:lumMod val="95000"/>
                    <a:lumOff val="5000"/>
                  </a:schemeClr>
                </a:solidFill>
              </a:rPr>
              <a:t>jairampersad@yahoo.com</a:t>
            </a:r>
          </a:p>
        </p:txBody>
      </p:sp>
      <p:pic>
        <p:nvPicPr>
          <p:cNvPr id="6" name="Content Placeholder 3">
            <a:extLst>
              <a:ext uri="{FF2B5EF4-FFF2-40B4-BE49-F238E27FC236}">
                <a16:creationId xmlns:a16="http://schemas.microsoft.com/office/drawing/2014/main" xmlns="" id="{CDF203A4-E507-416F-8407-16F7CA5A6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664" y="616841"/>
            <a:ext cx="9914963" cy="4957482"/>
          </a:xfrm>
          <a:prstGeom prst="rect">
            <a:avLst/>
          </a:prstGeom>
        </p:spPr>
      </p:pic>
    </p:spTree>
    <p:extLst>
      <p:ext uri="{BB962C8B-B14F-4D97-AF65-F5344CB8AC3E}">
        <p14:creationId xmlns:p14="http://schemas.microsoft.com/office/powerpoint/2010/main" val="90361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84032" y="2408071"/>
            <a:ext cx="5904088" cy="368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xmlns="" id="{E5DC49E1-154A-48D3-9473-1CCBE382A210}"/>
              </a:ext>
            </a:extLst>
          </p:cNvPr>
          <p:cNvSpPr>
            <a:spLocks noGrp="1"/>
          </p:cNvSpPr>
          <p:nvPr>
            <p:ph type="title"/>
          </p:nvPr>
        </p:nvSpPr>
        <p:spPr/>
        <p:txBody>
          <a:bodyPr>
            <a:normAutofit fontScale="90000"/>
          </a:bodyPr>
          <a:lstStyle/>
          <a:p>
            <a:pPr algn="ctr"/>
            <a:r>
              <a:rPr lang="en-TT" dirty="0" smtClean="0"/>
              <a:t>Natural Disasters: </a:t>
            </a:r>
            <a:br>
              <a:rPr lang="en-TT" dirty="0" smtClean="0"/>
            </a:br>
            <a:r>
              <a:rPr lang="en-TT" dirty="0" smtClean="0"/>
              <a:t>Earthquake 2010 (Haiti)</a:t>
            </a:r>
            <a:endParaRPr lang="en-TT" dirty="0"/>
          </a:p>
        </p:txBody>
      </p:sp>
      <p:sp>
        <p:nvSpPr>
          <p:cNvPr id="5" name="TextBox 4"/>
          <p:cNvSpPr txBox="1"/>
          <p:nvPr/>
        </p:nvSpPr>
        <p:spPr>
          <a:xfrm>
            <a:off x="4378818" y="6413681"/>
            <a:ext cx="3966693" cy="276999"/>
          </a:xfrm>
          <a:prstGeom prst="rect">
            <a:avLst/>
          </a:prstGeom>
          <a:noFill/>
        </p:spPr>
        <p:txBody>
          <a:bodyPr wrap="square" rtlCol="0">
            <a:spAutoFit/>
          </a:bodyPr>
          <a:lstStyle/>
          <a:p>
            <a:r>
              <a:rPr lang="en-TT" sz="1200" dirty="0" smtClean="0"/>
              <a:t>Source</a:t>
            </a:r>
            <a:r>
              <a:rPr lang="en-TT" sz="1200" dirty="0"/>
              <a:t>: http://www.telegraph.co.uk</a:t>
            </a:r>
          </a:p>
        </p:txBody>
      </p:sp>
    </p:spTree>
    <p:extLst>
      <p:ext uri="{BB962C8B-B14F-4D97-AF65-F5344CB8AC3E}">
        <p14:creationId xmlns:p14="http://schemas.microsoft.com/office/powerpoint/2010/main" val="129185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1445" y="2247900"/>
            <a:ext cx="5569110" cy="3878263"/>
          </a:xfrm>
        </p:spPr>
      </p:pic>
      <p:sp>
        <p:nvSpPr>
          <p:cNvPr id="2" name="Title 1">
            <a:extLst>
              <a:ext uri="{FF2B5EF4-FFF2-40B4-BE49-F238E27FC236}">
                <a16:creationId xmlns:a16="http://schemas.microsoft.com/office/drawing/2014/main" xmlns="" id="{E5DC49E1-154A-48D3-9473-1CCBE382A210}"/>
              </a:ext>
            </a:extLst>
          </p:cNvPr>
          <p:cNvSpPr>
            <a:spLocks noGrp="1"/>
          </p:cNvSpPr>
          <p:nvPr>
            <p:ph type="title"/>
          </p:nvPr>
        </p:nvSpPr>
        <p:spPr>
          <a:xfrm>
            <a:off x="917987" y="505762"/>
            <a:ext cx="10341684" cy="1054250"/>
          </a:xfrm>
        </p:spPr>
        <p:txBody>
          <a:bodyPr/>
          <a:lstStyle/>
          <a:p>
            <a:pPr algn="ctr"/>
            <a:r>
              <a:rPr lang="en-TT" dirty="0" smtClean="0"/>
              <a:t>Coastal </a:t>
            </a:r>
            <a:r>
              <a:rPr lang="en-TT" dirty="0" smtClean="0"/>
              <a:t>Erosion:</a:t>
            </a:r>
            <a:br>
              <a:rPr lang="en-TT" dirty="0" smtClean="0"/>
            </a:br>
            <a:r>
              <a:rPr lang="en-TT" dirty="0" smtClean="0"/>
              <a:t>(</a:t>
            </a:r>
            <a:r>
              <a:rPr lang="en-TT" dirty="0" smtClean="0"/>
              <a:t>Trinidad and Tobago) </a:t>
            </a:r>
            <a:endParaRPr lang="en-TT" dirty="0"/>
          </a:p>
        </p:txBody>
      </p:sp>
      <p:sp>
        <p:nvSpPr>
          <p:cNvPr id="5" name="TextBox 4"/>
          <p:cNvSpPr txBox="1"/>
          <p:nvPr/>
        </p:nvSpPr>
        <p:spPr>
          <a:xfrm>
            <a:off x="4378818" y="6413681"/>
            <a:ext cx="3966693" cy="276999"/>
          </a:xfrm>
          <a:prstGeom prst="rect">
            <a:avLst/>
          </a:prstGeom>
          <a:noFill/>
        </p:spPr>
        <p:txBody>
          <a:bodyPr wrap="square" rtlCol="0">
            <a:spAutoFit/>
          </a:bodyPr>
          <a:lstStyle/>
          <a:p>
            <a:r>
              <a:rPr lang="en-TT" sz="1200" dirty="0" smtClean="0"/>
              <a:t>Source</a:t>
            </a:r>
            <a:r>
              <a:rPr lang="en-TT" sz="1200" dirty="0"/>
              <a:t>: http://www.latinamerica.undp.org</a:t>
            </a:r>
          </a:p>
        </p:txBody>
      </p:sp>
    </p:spTree>
    <p:extLst>
      <p:ext uri="{BB962C8B-B14F-4D97-AF65-F5344CB8AC3E}">
        <p14:creationId xmlns:p14="http://schemas.microsoft.com/office/powerpoint/2010/main" val="3910402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958" y="5848738"/>
            <a:ext cx="10515600" cy="703442"/>
          </a:xfrm>
        </p:spPr>
        <p:txBody>
          <a:bodyPr>
            <a:normAutofit/>
          </a:bodyPr>
          <a:lstStyle/>
          <a:p>
            <a:pPr marL="0" indent="0" algn="ctr">
              <a:buNone/>
            </a:pPr>
            <a:r>
              <a:rPr lang="en-TT" sz="1600" dirty="0"/>
              <a:t>World Bank notes that from 2000 to 2014, extreme poverty </a:t>
            </a:r>
            <a:r>
              <a:rPr lang="en-TT" sz="1600" dirty="0" smtClean="0"/>
              <a:t>(people </a:t>
            </a:r>
            <a:r>
              <a:rPr lang="en-TT" sz="1600" dirty="0"/>
              <a:t>living under US$2.50 a </a:t>
            </a:r>
            <a:r>
              <a:rPr lang="en-TT" sz="1600" dirty="0" smtClean="0"/>
              <a:t>day) </a:t>
            </a:r>
            <a:r>
              <a:rPr lang="en-TT" sz="1600" dirty="0"/>
              <a:t>in Latin America and the Caribbean </a:t>
            </a:r>
            <a:r>
              <a:rPr lang="en-TT" sz="1600" dirty="0" smtClean="0"/>
              <a:t>, </a:t>
            </a:r>
            <a:r>
              <a:rPr lang="en-TT" sz="1600" dirty="0"/>
              <a:t>decreased to 10.8 per cent from 25.5 per cent</a:t>
            </a:r>
          </a:p>
        </p:txBody>
      </p:sp>
      <p:sp>
        <p:nvSpPr>
          <p:cNvPr id="2" name="Title 1">
            <a:extLst>
              <a:ext uri="{FF2B5EF4-FFF2-40B4-BE49-F238E27FC236}">
                <a16:creationId xmlns:a16="http://schemas.microsoft.com/office/drawing/2014/main" xmlns="" id="{E5DC49E1-154A-48D3-9473-1CCBE382A210}"/>
              </a:ext>
            </a:extLst>
          </p:cNvPr>
          <p:cNvSpPr>
            <a:spLocks noGrp="1"/>
          </p:cNvSpPr>
          <p:nvPr>
            <p:ph type="title"/>
          </p:nvPr>
        </p:nvSpPr>
        <p:spPr/>
        <p:txBody>
          <a:bodyPr/>
          <a:lstStyle/>
          <a:p>
            <a:pPr algn="ctr"/>
            <a:r>
              <a:rPr lang="en-TT" dirty="0" smtClean="0"/>
              <a:t>Poverty</a:t>
            </a:r>
            <a:endParaRPr lang="en-TT" dirty="0"/>
          </a:p>
        </p:txBody>
      </p:sp>
      <p:sp>
        <p:nvSpPr>
          <p:cNvPr id="5" name="TextBox 4"/>
          <p:cNvSpPr txBox="1"/>
          <p:nvPr/>
        </p:nvSpPr>
        <p:spPr>
          <a:xfrm>
            <a:off x="4378817" y="6552180"/>
            <a:ext cx="3966693" cy="276999"/>
          </a:xfrm>
          <a:prstGeom prst="rect">
            <a:avLst/>
          </a:prstGeom>
          <a:noFill/>
        </p:spPr>
        <p:txBody>
          <a:bodyPr wrap="square" rtlCol="0">
            <a:spAutoFit/>
          </a:bodyPr>
          <a:lstStyle/>
          <a:p>
            <a:r>
              <a:rPr lang="en-TT" sz="1200" dirty="0" smtClean="0"/>
              <a:t>Source</a:t>
            </a:r>
            <a:r>
              <a:rPr lang="en-TT" sz="1200" dirty="0"/>
              <a:t>: https://www.stlucianewsonline.com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7" y="2205831"/>
            <a:ext cx="6038178" cy="3612672"/>
          </a:xfrm>
          <a:prstGeom prst="rect">
            <a:avLst/>
          </a:prstGeom>
        </p:spPr>
      </p:pic>
    </p:spTree>
    <p:extLst>
      <p:ext uri="{BB962C8B-B14F-4D97-AF65-F5344CB8AC3E}">
        <p14:creationId xmlns:p14="http://schemas.microsoft.com/office/powerpoint/2010/main" val="143713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C49E1-154A-48D3-9473-1CCBE382A210}"/>
              </a:ext>
            </a:extLst>
          </p:cNvPr>
          <p:cNvSpPr>
            <a:spLocks noGrp="1"/>
          </p:cNvSpPr>
          <p:nvPr>
            <p:ph type="title"/>
          </p:nvPr>
        </p:nvSpPr>
        <p:spPr/>
        <p:txBody>
          <a:bodyPr/>
          <a:lstStyle/>
          <a:p>
            <a:pPr algn="ctr"/>
            <a:r>
              <a:rPr lang="en-TT" dirty="0" smtClean="0"/>
              <a:t>Increase in Crime</a:t>
            </a:r>
            <a:endParaRPr lang="en-TT" dirty="0"/>
          </a:p>
        </p:txBody>
      </p:sp>
      <p:sp>
        <p:nvSpPr>
          <p:cNvPr id="5" name="TextBox 4"/>
          <p:cNvSpPr txBox="1"/>
          <p:nvPr/>
        </p:nvSpPr>
        <p:spPr>
          <a:xfrm>
            <a:off x="4378818" y="6413681"/>
            <a:ext cx="3966693" cy="276999"/>
          </a:xfrm>
          <a:prstGeom prst="rect">
            <a:avLst/>
          </a:prstGeom>
          <a:noFill/>
        </p:spPr>
        <p:txBody>
          <a:bodyPr wrap="square" rtlCol="0">
            <a:spAutoFit/>
          </a:bodyPr>
          <a:lstStyle/>
          <a:p>
            <a:r>
              <a:rPr lang="en-TT" sz="1200" dirty="0" smtClean="0"/>
              <a:t>Source</a:t>
            </a:r>
            <a:r>
              <a:rPr lang="en-TT" sz="1200" dirty="0"/>
              <a:t>: https://dominicantoday.com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457" y="2260242"/>
            <a:ext cx="5155842" cy="3866881"/>
          </a:xfrm>
          <a:prstGeom prst="rect">
            <a:avLst/>
          </a:prstGeom>
        </p:spPr>
      </p:pic>
    </p:spTree>
    <p:extLst>
      <p:ext uri="{BB962C8B-B14F-4D97-AF65-F5344CB8AC3E}">
        <p14:creationId xmlns:p14="http://schemas.microsoft.com/office/powerpoint/2010/main" val="399309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3B02D40-53D7-48D9-BAB4-ED7FFC5353FF}"/>
              </a:ext>
            </a:extLst>
          </p:cNvPr>
          <p:cNvSpPr>
            <a:spLocks noGrp="1"/>
          </p:cNvSpPr>
          <p:nvPr>
            <p:ph idx="1"/>
          </p:nvPr>
        </p:nvSpPr>
        <p:spPr/>
        <p:txBody>
          <a:bodyPr/>
          <a:lstStyle/>
          <a:p>
            <a:r>
              <a:rPr lang="en-TT" dirty="0"/>
              <a:t>Latin America and the </a:t>
            </a:r>
            <a:r>
              <a:rPr lang="en-TT" dirty="0" smtClean="0"/>
              <a:t>Caribbean</a:t>
            </a:r>
          </a:p>
          <a:p>
            <a:r>
              <a:rPr lang="en-TT" dirty="0" smtClean="0"/>
              <a:t>Caribbean Community (CARICOM)</a:t>
            </a:r>
            <a:endParaRPr lang="en-TT" dirty="0"/>
          </a:p>
          <a:p>
            <a:pPr algn="just"/>
            <a:r>
              <a:rPr lang="en-TT" dirty="0"/>
              <a:t>Small Island Developing States (57 countries): There are 57 countries classified by the United Nations (UN) as </a:t>
            </a:r>
            <a:r>
              <a:rPr lang="en-TT" dirty="0" smtClean="0"/>
              <a:t>SIDS (Caribbean, Pacific regions and also the </a:t>
            </a:r>
            <a:r>
              <a:rPr lang="en-TT" dirty="0"/>
              <a:t>Atlantic and Indian Oceans, in the </a:t>
            </a:r>
            <a:r>
              <a:rPr lang="en-TT" dirty="0" smtClean="0"/>
              <a:t>Mediterranean </a:t>
            </a:r>
            <a:r>
              <a:rPr lang="en-TT" dirty="0"/>
              <a:t>and in the South China </a:t>
            </a:r>
            <a:r>
              <a:rPr lang="en-TT" dirty="0" smtClean="0"/>
              <a:t>Sea. </a:t>
            </a:r>
            <a:endParaRPr lang="en-TT" dirty="0"/>
          </a:p>
          <a:p>
            <a:endParaRPr lang="en-TT" dirty="0"/>
          </a:p>
          <a:p>
            <a:endParaRPr lang="en-TT" dirty="0"/>
          </a:p>
        </p:txBody>
      </p:sp>
      <p:sp>
        <p:nvSpPr>
          <p:cNvPr id="2" name="Title 1">
            <a:extLst>
              <a:ext uri="{FF2B5EF4-FFF2-40B4-BE49-F238E27FC236}">
                <a16:creationId xmlns:a16="http://schemas.microsoft.com/office/drawing/2014/main" xmlns="" id="{27E4BE69-058B-46C4-9B82-8F6CA7E247DE}"/>
              </a:ext>
            </a:extLst>
          </p:cNvPr>
          <p:cNvSpPr>
            <a:spLocks noGrp="1"/>
          </p:cNvSpPr>
          <p:nvPr>
            <p:ph type="title"/>
          </p:nvPr>
        </p:nvSpPr>
        <p:spPr/>
        <p:txBody>
          <a:bodyPr/>
          <a:lstStyle/>
          <a:p>
            <a:pPr algn="ctr"/>
            <a:r>
              <a:rPr lang="en-TT" dirty="0"/>
              <a:t>Caribbean Review: Groupings</a:t>
            </a:r>
          </a:p>
        </p:txBody>
      </p:sp>
    </p:spTree>
    <p:extLst>
      <p:ext uri="{BB962C8B-B14F-4D97-AF65-F5344CB8AC3E}">
        <p14:creationId xmlns:p14="http://schemas.microsoft.com/office/powerpoint/2010/main" val="6420537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Hardcover</Template>
  <TotalTime>916</TotalTime>
  <Words>2436</Words>
  <Application>Microsoft Office PowerPoint</Application>
  <PresentationFormat>Custom</PresentationFormat>
  <Paragraphs>267</Paragraphs>
  <Slides>48</Slides>
  <Notes>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Hardcover</vt:lpstr>
      <vt:lpstr>Sustainable Development Goals in the Caribbean</vt:lpstr>
      <vt:lpstr>Overview</vt:lpstr>
      <vt:lpstr>Climate Change:  Hurricane Irma 2017 (St Martin)</vt:lpstr>
      <vt:lpstr>Climate Change:  Hurricane Maria 2017 (Dominica)</vt:lpstr>
      <vt:lpstr>Natural Disasters:  Earthquake 2010 (Haiti)</vt:lpstr>
      <vt:lpstr>Coastal Erosion: (Trinidad and Tobago) </vt:lpstr>
      <vt:lpstr>Poverty</vt:lpstr>
      <vt:lpstr>Increase in Crime</vt:lpstr>
      <vt:lpstr>Caribbean Review: Groupings</vt:lpstr>
      <vt:lpstr>Small Island Developing States Characteristics</vt:lpstr>
      <vt:lpstr>Millennium Development Goals (2015): Highlights</vt:lpstr>
      <vt:lpstr>Millennium Development Goals (2015): Highlights</vt:lpstr>
      <vt:lpstr>Millennium Development Goals (2015): Highlights</vt:lpstr>
      <vt:lpstr>Millennium Development Goals Review: Ongoing Issues</vt:lpstr>
      <vt:lpstr>United Nations Interventions for SIDS</vt:lpstr>
      <vt:lpstr>Sustainable Development Goals (2030) </vt:lpstr>
      <vt:lpstr>Caribbean Review </vt:lpstr>
      <vt:lpstr>Caribbean Review: Vulnerability </vt:lpstr>
      <vt:lpstr>Caribbean Review: Vulnerability </vt:lpstr>
      <vt:lpstr>Caribbean Review: Vulnerability</vt:lpstr>
      <vt:lpstr>Caribbean Review: Women in the Workplace </vt:lpstr>
      <vt:lpstr>Caribbean Review: Women in the Workplace </vt:lpstr>
      <vt:lpstr>Caribbean Review: Education</vt:lpstr>
      <vt:lpstr>Caribbean Review: Education</vt:lpstr>
      <vt:lpstr>Caribbean Review: Education</vt:lpstr>
      <vt:lpstr>Caribbean Review: Health Care</vt:lpstr>
      <vt:lpstr>Caribbean Review: Health Care</vt:lpstr>
      <vt:lpstr>Caribbean Review: Crime</vt:lpstr>
      <vt:lpstr>Caribbean Review: Unemployment Rate</vt:lpstr>
      <vt:lpstr>Caribbean Review: Child Labour</vt:lpstr>
      <vt:lpstr>Caribbean Review: Water Access</vt:lpstr>
      <vt:lpstr>Caribbean Review: Climate Change</vt:lpstr>
      <vt:lpstr>Caribbean Review: Climate Change</vt:lpstr>
      <vt:lpstr>Caribbean Review: Climate Change</vt:lpstr>
      <vt:lpstr>Caribbean Review: Climate Change</vt:lpstr>
      <vt:lpstr>Caribbean Challenges</vt:lpstr>
      <vt:lpstr>Caribbean Challenges</vt:lpstr>
      <vt:lpstr>Small Island Developing States (SIDS) Requirements</vt:lpstr>
      <vt:lpstr>Small Island Developing States (SIDS) Requirements</vt:lpstr>
      <vt:lpstr>Case Study: Saint Vincent and the Grenadines</vt:lpstr>
      <vt:lpstr>Case Study: Saint Vincent and the Grenadines</vt:lpstr>
      <vt:lpstr>Case Study: Saint Vincent and the Grenadines</vt:lpstr>
      <vt:lpstr>Case Study: Saint Vincent and the Grenadines</vt:lpstr>
      <vt:lpstr>Case Study: Saint Vincent and the Grenadines</vt:lpstr>
      <vt:lpstr>Case Study: Saint Vincent and the Grenadines</vt:lpstr>
      <vt:lpstr>Case Study: Saint Vincent and the Grenadines</vt:lpstr>
      <vt:lpstr>Case Study: Saint Vincent and the Grenadines </vt:lpstr>
      <vt:lpstr>Contact Information Mr. Jai Rampersad IMBA (Distinction) BSc (First Class Honours) jairampersad@yahoo.com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Goals in the Caribbean</dc:title>
  <dc:creator>user</dc:creator>
  <cp:lastModifiedBy>Jai</cp:lastModifiedBy>
  <cp:revision>74</cp:revision>
  <dcterms:created xsi:type="dcterms:W3CDTF">2018-01-14T15:22:16Z</dcterms:created>
  <dcterms:modified xsi:type="dcterms:W3CDTF">2018-01-15T17:50:49Z</dcterms:modified>
</cp:coreProperties>
</file>