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3" r:id="rId3"/>
    <p:sldId id="284" r:id="rId4"/>
    <p:sldId id="286" r:id="rId5"/>
    <p:sldId id="307" r:id="rId6"/>
    <p:sldId id="313" r:id="rId7"/>
    <p:sldId id="310" r:id="rId8"/>
    <p:sldId id="312" r:id="rId9"/>
    <p:sldId id="315" r:id="rId10"/>
    <p:sldId id="314" r:id="rId11"/>
    <p:sldId id="316" r:id="rId12"/>
    <p:sldId id="309" r:id="rId13"/>
    <p:sldId id="305" r:id="rId14"/>
    <p:sldId id="30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A7B9"/>
    <a:srgbClr val="0954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73" autoAdjust="0"/>
    <p:restoredTop sz="83433" autoAdjust="0"/>
  </p:normalViewPr>
  <p:slideViewPr>
    <p:cSldViewPr snapToGrid="0">
      <p:cViewPr varScale="1">
        <p:scale>
          <a:sx n="76" d="100"/>
          <a:sy n="76" d="100"/>
        </p:scale>
        <p:origin x="1044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568" y="3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A35000-3D4A-4C38-AB86-91005E96DD8E}" type="doc">
      <dgm:prSet loTypeId="urn:microsoft.com/office/officeart/2005/8/layout/cycle1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fr-FR"/>
        </a:p>
      </dgm:t>
    </dgm:pt>
    <dgm:pt modelId="{3F0207B4-D28F-498C-B140-3DEA18736FF7}">
      <dgm:prSet phldrT="[Text]" custT="1"/>
      <dgm:spPr/>
      <dgm:t>
        <a:bodyPr/>
        <a:lstStyle/>
        <a:p>
          <a:r>
            <a:rPr lang="en-GB" sz="1800" dirty="0">
              <a:solidFill>
                <a:srgbClr val="00537C"/>
              </a:solidFill>
            </a:rPr>
            <a:t>User needs</a:t>
          </a:r>
          <a:endParaRPr lang="fr-FR" sz="1800" dirty="0">
            <a:solidFill>
              <a:srgbClr val="00537C"/>
            </a:solidFill>
          </a:endParaRPr>
        </a:p>
      </dgm:t>
    </dgm:pt>
    <dgm:pt modelId="{1042C10E-E1C2-48E0-B794-3E1F8D3D6344}" type="parTrans" cxnId="{9A62E3BC-5EC8-428D-9466-D7F1C9168547}">
      <dgm:prSet/>
      <dgm:spPr/>
      <dgm:t>
        <a:bodyPr/>
        <a:lstStyle/>
        <a:p>
          <a:endParaRPr lang="fr-FR"/>
        </a:p>
      </dgm:t>
    </dgm:pt>
    <dgm:pt modelId="{98F692BC-3686-4DB1-80A7-AED4CCB38DAA}" type="sibTrans" cxnId="{9A62E3BC-5EC8-428D-9466-D7F1C9168547}">
      <dgm:prSet/>
      <dgm:spPr/>
      <dgm:t>
        <a:bodyPr/>
        <a:lstStyle/>
        <a:p>
          <a:endParaRPr lang="fr-FR"/>
        </a:p>
      </dgm:t>
    </dgm:pt>
    <dgm:pt modelId="{C6D9F131-C79A-479B-A25D-02063A5D35D3}">
      <dgm:prSet phldrT="[Text]" custT="1"/>
      <dgm:spPr/>
      <dgm:t>
        <a:bodyPr/>
        <a:lstStyle/>
        <a:p>
          <a:r>
            <a:rPr lang="en-GB" sz="1800" dirty="0">
              <a:solidFill>
                <a:srgbClr val="00537C"/>
              </a:solidFill>
            </a:rPr>
            <a:t>Observations</a:t>
          </a:r>
          <a:endParaRPr lang="fr-FR" sz="1800" dirty="0">
            <a:solidFill>
              <a:srgbClr val="00537C"/>
            </a:solidFill>
          </a:endParaRPr>
        </a:p>
      </dgm:t>
    </dgm:pt>
    <dgm:pt modelId="{279F9190-11DC-4DE5-9E67-B7DADD3F52DF}" type="parTrans" cxnId="{DEEE8DC1-29FC-40A6-AE78-5FCF72181C6C}">
      <dgm:prSet/>
      <dgm:spPr/>
      <dgm:t>
        <a:bodyPr/>
        <a:lstStyle/>
        <a:p>
          <a:endParaRPr lang="fr-FR"/>
        </a:p>
      </dgm:t>
    </dgm:pt>
    <dgm:pt modelId="{833F0B77-BA82-4CBF-9905-6E4E59BBBB84}" type="sibTrans" cxnId="{DEEE8DC1-29FC-40A6-AE78-5FCF72181C6C}">
      <dgm:prSet/>
      <dgm:spPr/>
      <dgm:t>
        <a:bodyPr/>
        <a:lstStyle/>
        <a:p>
          <a:endParaRPr lang="fr-FR"/>
        </a:p>
      </dgm:t>
    </dgm:pt>
    <dgm:pt modelId="{C385AA0B-1457-4563-A955-23C96D47DABF}">
      <dgm:prSet phldrT="[Text]" custT="1"/>
      <dgm:spPr/>
      <dgm:t>
        <a:bodyPr/>
        <a:lstStyle/>
        <a:p>
          <a:r>
            <a:rPr lang="en-GB" sz="1800" dirty="0">
              <a:solidFill>
                <a:srgbClr val="00537C"/>
              </a:solidFill>
            </a:rPr>
            <a:t>Data</a:t>
          </a:r>
          <a:endParaRPr lang="fr-FR" sz="1800" dirty="0">
            <a:solidFill>
              <a:srgbClr val="00537C"/>
            </a:solidFill>
          </a:endParaRPr>
        </a:p>
      </dgm:t>
    </dgm:pt>
    <dgm:pt modelId="{B5C0F74B-0C96-45A0-ADD2-E6CFDC8517E3}" type="parTrans" cxnId="{9CD31D7F-25AA-4910-A18C-71B964CE7E73}">
      <dgm:prSet/>
      <dgm:spPr/>
      <dgm:t>
        <a:bodyPr/>
        <a:lstStyle/>
        <a:p>
          <a:endParaRPr lang="fr-FR"/>
        </a:p>
      </dgm:t>
    </dgm:pt>
    <dgm:pt modelId="{EFEA7DAA-7FCC-419F-9B47-7E7ADEBEB116}" type="sibTrans" cxnId="{9CD31D7F-25AA-4910-A18C-71B964CE7E73}">
      <dgm:prSet/>
      <dgm:spPr/>
      <dgm:t>
        <a:bodyPr/>
        <a:lstStyle/>
        <a:p>
          <a:endParaRPr lang="fr-FR"/>
        </a:p>
      </dgm:t>
    </dgm:pt>
    <dgm:pt modelId="{2595B795-588D-4CAD-9696-0A89A74F1E09}">
      <dgm:prSet phldrT="[Text]" custT="1"/>
      <dgm:spPr/>
      <dgm:t>
        <a:bodyPr/>
        <a:lstStyle/>
        <a:p>
          <a:r>
            <a:rPr lang="en-GB" sz="1800" dirty="0">
              <a:solidFill>
                <a:srgbClr val="00537C"/>
              </a:solidFill>
            </a:rPr>
            <a:t>Products</a:t>
          </a:r>
          <a:endParaRPr lang="fr-FR" sz="1800" dirty="0">
            <a:solidFill>
              <a:srgbClr val="00537C"/>
            </a:solidFill>
          </a:endParaRPr>
        </a:p>
      </dgm:t>
    </dgm:pt>
    <dgm:pt modelId="{741BA3B1-DFE5-4735-80AD-FDE5085EE822}" type="parTrans" cxnId="{526229E2-56EA-4E2D-982C-064A8EA4E178}">
      <dgm:prSet/>
      <dgm:spPr/>
      <dgm:t>
        <a:bodyPr/>
        <a:lstStyle/>
        <a:p>
          <a:endParaRPr lang="fr-FR"/>
        </a:p>
      </dgm:t>
    </dgm:pt>
    <dgm:pt modelId="{766014BA-D4E7-4ED9-AA9D-A654D1FDA0DF}" type="sibTrans" cxnId="{526229E2-56EA-4E2D-982C-064A8EA4E178}">
      <dgm:prSet/>
      <dgm:spPr/>
      <dgm:t>
        <a:bodyPr/>
        <a:lstStyle/>
        <a:p>
          <a:endParaRPr lang="fr-FR"/>
        </a:p>
      </dgm:t>
    </dgm:pt>
    <dgm:pt modelId="{E0661943-FB58-4091-84DC-AD2A2C1A2BA4}">
      <dgm:prSet phldrT="[Text]" custT="1"/>
      <dgm:spPr/>
      <dgm:t>
        <a:bodyPr/>
        <a:lstStyle/>
        <a:p>
          <a:r>
            <a:rPr lang="en-GB" sz="1800" dirty="0">
              <a:solidFill>
                <a:srgbClr val="00537C"/>
              </a:solidFill>
            </a:rPr>
            <a:t>Information</a:t>
          </a:r>
          <a:endParaRPr lang="fr-FR" sz="1800" dirty="0">
            <a:solidFill>
              <a:srgbClr val="00537C"/>
            </a:solidFill>
          </a:endParaRPr>
        </a:p>
      </dgm:t>
    </dgm:pt>
    <dgm:pt modelId="{38309121-E2D4-4527-BF45-FDFE4478DA26}" type="parTrans" cxnId="{E42AA4D5-A33A-47EF-930E-A1183224E900}">
      <dgm:prSet/>
      <dgm:spPr/>
      <dgm:t>
        <a:bodyPr/>
        <a:lstStyle/>
        <a:p>
          <a:endParaRPr lang="fr-FR"/>
        </a:p>
      </dgm:t>
    </dgm:pt>
    <dgm:pt modelId="{ED720EE0-2035-402C-864A-416085F88D73}" type="sibTrans" cxnId="{E42AA4D5-A33A-47EF-930E-A1183224E900}">
      <dgm:prSet/>
      <dgm:spPr/>
      <dgm:t>
        <a:bodyPr/>
        <a:lstStyle/>
        <a:p>
          <a:endParaRPr lang="fr-FR"/>
        </a:p>
      </dgm:t>
    </dgm:pt>
    <dgm:pt modelId="{05CFF452-07AA-4C1E-B2DA-34F454290293}">
      <dgm:prSet phldrT="[Text]" custT="1"/>
      <dgm:spPr/>
      <dgm:t>
        <a:bodyPr/>
        <a:lstStyle/>
        <a:p>
          <a:r>
            <a:rPr lang="en-GB" sz="1800" dirty="0">
              <a:solidFill>
                <a:srgbClr val="00537C"/>
              </a:solidFill>
            </a:rPr>
            <a:t>Knowledge</a:t>
          </a:r>
          <a:endParaRPr lang="fr-FR" sz="1800" dirty="0">
            <a:solidFill>
              <a:srgbClr val="00537C"/>
            </a:solidFill>
          </a:endParaRPr>
        </a:p>
      </dgm:t>
    </dgm:pt>
    <dgm:pt modelId="{12BBD7FB-B661-4458-BF5F-D0F52787FDC5}" type="parTrans" cxnId="{817543E9-681C-4F82-85A3-D47DCB0B2165}">
      <dgm:prSet/>
      <dgm:spPr/>
      <dgm:t>
        <a:bodyPr/>
        <a:lstStyle/>
        <a:p>
          <a:endParaRPr lang="fr-FR"/>
        </a:p>
      </dgm:t>
    </dgm:pt>
    <dgm:pt modelId="{CBE6A307-95A0-4829-A0BA-63E5789F875C}" type="sibTrans" cxnId="{817543E9-681C-4F82-85A3-D47DCB0B2165}">
      <dgm:prSet/>
      <dgm:spPr/>
      <dgm:t>
        <a:bodyPr/>
        <a:lstStyle/>
        <a:p>
          <a:endParaRPr lang="fr-FR"/>
        </a:p>
      </dgm:t>
    </dgm:pt>
    <dgm:pt modelId="{4DB3A190-BF17-4714-BDC0-76A982E6654A}" type="pres">
      <dgm:prSet presAssocID="{68A35000-3D4A-4C38-AB86-91005E96DD8E}" presName="cycle" presStyleCnt="0">
        <dgm:presLayoutVars>
          <dgm:dir/>
          <dgm:resizeHandles val="exact"/>
        </dgm:presLayoutVars>
      </dgm:prSet>
      <dgm:spPr/>
    </dgm:pt>
    <dgm:pt modelId="{360CD92F-3902-4B90-81AB-9DC57D85B06B}" type="pres">
      <dgm:prSet presAssocID="{3F0207B4-D28F-498C-B140-3DEA18736FF7}" presName="dummy" presStyleCnt="0"/>
      <dgm:spPr/>
    </dgm:pt>
    <dgm:pt modelId="{9794193E-CB06-4E82-97F7-95D93104F7E0}" type="pres">
      <dgm:prSet presAssocID="{3F0207B4-D28F-498C-B140-3DEA18736FF7}" presName="node" presStyleLbl="revTx" presStyleIdx="0" presStyleCnt="6">
        <dgm:presLayoutVars>
          <dgm:bulletEnabled val="1"/>
        </dgm:presLayoutVars>
      </dgm:prSet>
      <dgm:spPr/>
    </dgm:pt>
    <dgm:pt modelId="{2DAA1E12-2857-4054-B190-59BF58A80885}" type="pres">
      <dgm:prSet presAssocID="{98F692BC-3686-4DB1-80A7-AED4CCB38DAA}" presName="sibTrans" presStyleLbl="node1" presStyleIdx="0" presStyleCnt="6"/>
      <dgm:spPr/>
    </dgm:pt>
    <dgm:pt modelId="{0A5767C2-6700-4AE1-865B-C8757B8E622A}" type="pres">
      <dgm:prSet presAssocID="{C6D9F131-C79A-479B-A25D-02063A5D35D3}" presName="dummy" presStyleCnt="0"/>
      <dgm:spPr/>
    </dgm:pt>
    <dgm:pt modelId="{538F9261-0F55-451B-9F43-2DBE5D64F886}" type="pres">
      <dgm:prSet presAssocID="{C6D9F131-C79A-479B-A25D-02063A5D35D3}" presName="node" presStyleLbl="revTx" presStyleIdx="1" presStyleCnt="6" custScaleX="164209">
        <dgm:presLayoutVars>
          <dgm:bulletEnabled val="1"/>
        </dgm:presLayoutVars>
      </dgm:prSet>
      <dgm:spPr/>
    </dgm:pt>
    <dgm:pt modelId="{753775B6-86E0-471C-8F55-C4E0F0741F79}" type="pres">
      <dgm:prSet presAssocID="{833F0B77-BA82-4CBF-9905-6E4E59BBBB84}" presName="sibTrans" presStyleLbl="node1" presStyleIdx="1" presStyleCnt="6"/>
      <dgm:spPr/>
    </dgm:pt>
    <dgm:pt modelId="{BA12B20E-9DF6-4A81-91A1-A7551592DA3F}" type="pres">
      <dgm:prSet presAssocID="{C385AA0B-1457-4563-A955-23C96D47DABF}" presName="dummy" presStyleCnt="0"/>
      <dgm:spPr/>
    </dgm:pt>
    <dgm:pt modelId="{4DC309C3-7C8C-4BDF-9FFD-3A4BFCA80693}" type="pres">
      <dgm:prSet presAssocID="{C385AA0B-1457-4563-A955-23C96D47DABF}" presName="node" presStyleLbl="revTx" presStyleIdx="2" presStyleCnt="6">
        <dgm:presLayoutVars>
          <dgm:bulletEnabled val="1"/>
        </dgm:presLayoutVars>
      </dgm:prSet>
      <dgm:spPr/>
    </dgm:pt>
    <dgm:pt modelId="{8D4C1889-B71A-4B1D-93BB-6C2973EB17C6}" type="pres">
      <dgm:prSet presAssocID="{EFEA7DAA-7FCC-419F-9B47-7E7ADEBEB116}" presName="sibTrans" presStyleLbl="node1" presStyleIdx="2" presStyleCnt="6" custLinFactNeighborY="42"/>
      <dgm:spPr/>
    </dgm:pt>
    <dgm:pt modelId="{4E35CDB6-7531-4743-B857-DC54DF48CEDA}" type="pres">
      <dgm:prSet presAssocID="{2595B795-588D-4CAD-9696-0A89A74F1E09}" presName="dummy" presStyleCnt="0"/>
      <dgm:spPr/>
    </dgm:pt>
    <dgm:pt modelId="{67450301-CCD5-4FC0-874B-DE834B6BD01F}" type="pres">
      <dgm:prSet presAssocID="{2595B795-588D-4CAD-9696-0A89A74F1E09}" presName="node" presStyleLbl="revTx" presStyleIdx="3" presStyleCnt="6" custScaleX="141657">
        <dgm:presLayoutVars>
          <dgm:bulletEnabled val="1"/>
        </dgm:presLayoutVars>
      </dgm:prSet>
      <dgm:spPr/>
    </dgm:pt>
    <dgm:pt modelId="{48CC55FD-03CA-4FD1-B6FC-58A5607EAE45}" type="pres">
      <dgm:prSet presAssocID="{766014BA-D4E7-4ED9-AA9D-A654D1FDA0DF}" presName="sibTrans" presStyleLbl="node1" presStyleIdx="3" presStyleCnt="6"/>
      <dgm:spPr/>
    </dgm:pt>
    <dgm:pt modelId="{2A07E67E-6501-411A-8948-A6E2CB9568D5}" type="pres">
      <dgm:prSet presAssocID="{E0661943-FB58-4091-84DC-AD2A2C1A2BA4}" presName="dummy" presStyleCnt="0"/>
      <dgm:spPr/>
    </dgm:pt>
    <dgm:pt modelId="{346AD3F0-7BE6-4058-A29F-A7E06CEBF69B}" type="pres">
      <dgm:prSet presAssocID="{E0661943-FB58-4091-84DC-AD2A2C1A2BA4}" presName="node" presStyleLbl="revTx" presStyleIdx="4" presStyleCnt="6" custScaleX="156870">
        <dgm:presLayoutVars>
          <dgm:bulletEnabled val="1"/>
        </dgm:presLayoutVars>
      </dgm:prSet>
      <dgm:spPr/>
    </dgm:pt>
    <dgm:pt modelId="{80EBF68D-7D84-49A9-BE41-5D1CAC3151F9}" type="pres">
      <dgm:prSet presAssocID="{ED720EE0-2035-402C-864A-416085F88D73}" presName="sibTrans" presStyleLbl="node1" presStyleIdx="4" presStyleCnt="6"/>
      <dgm:spPr/>
    </dgm:pt>
    <dgm:pt modelId="{E8D1F6EA-5DFC-4116-B0FF-58B36C48D5CC}" type="pres">
      <dgm:prSet presAssocID="{05CFF452-07AA-4C1E-B2DA-34F454290293}" presName="dummy" presStyleCnt="0"/>
      <dgm:spPr/>
    </dgm:pt>
    <dgm:pt modelId="{C181FD0A-EA1F-426C-98F2-6E7AA96C020F}" type="pres">
      <dgm:prSet presAssocID="{05CFF452-07AA-4C1E-B2DA-34F454290293}" presName="node" presStyleLbl="revTx" presStyleIdx="5" presStyleCnt="6" custScaleX="143672">
        <dgm:presLayoutVars>
          <dgm:bulletEnabled val="1"/>
        </dgm:presLayoutVars>
      </dgm:prSet>
      <dgm:spPr/>
    </dgm:pt>
    <dgm:pt modelId="{EAFE264D-2594-4B6B-915A-37E1C630252D}" type="pres">
      <dgm:prSet presAssocID="{CBE6A307-95A0-4829-A0BA-63E5789F875C}" presName="sibTrans" presStyleLbl="node1" presStyleIdx="5" presStyleCnt="6"/>
      <dgm:spPr/>
    </dgm:pt>
  </dgm:ptLst>
  <dgm:cxnLst>
    <dgm:cxn modelId="{8AA3D80D-8A61-4730-BCA3-DA48EADEF8E8}" type="presOf" srcId="{ED720EE0-2035-402C-864A-416085F88D73}" destId="{80EBF68D-7D84-49A9-BE41-5D1CAC3151F9}" srcOrd="0" destOrd="0" presId="urn:microsoft.com/office/officeart/2005/8/layout/cycle1"/>
    <dgm:cxn modelId="{7673DB0E-359D-43B5-B13F-C69F2E16A38E}" type="presOf" srcId="{C6D9F131-C79A-479B-A25D-02063A5D35D3}" destId="{538F9261-0F55-451B-9F43-2DBE5D64F886}" srcOrd="0" destOrd="0" presId="urn:microsoft.com/office/officeart/2005/8/layout/cycle1"/>
    <dgm:cxn modelId="{C011C521-2157-4B76-B22D-BC8EDE9F30FF}" type="presOf" srcId="{3F0207B4-D28F-498C-B140-3DEA18736FF7}" destId="{9794193E-CB06-4E82-97F7-95D93104F7E0}" srcOrd="0" destOrd="0" presId="urn:microsoft.com/office/officeart/2005/8/layout/cycle1"/>
    <dgm:cxn modelId="{43D60464-AB6C-4F2B-9DBC-7DA720CF9ACE}" type="presOf" srcId="{766014BA-D4E7-4ED9-AA9D-A654D1FDA0DF}" destId="{48CC55FD-03CA-4FD1-B6FC-58A5607EAE45}" srcOrd="0" destOrd="0" presId="urn:microsoft.com/office/officeart/2005/8/layout/cycle1"/>
    <dgm:cxn modelId="{D89E9D4C-4EC9-476D-A6C8-448D30FC1929}" type="presOf" srcId="{E0661943-FB58-4091-84DC-AD2A2C1A2BA4}" destId="{346AD3F0-7BE6-4058-A29F-A7E06CEBF69B}" srcOrd="0" destOrd="0" presId="urn:microsoft.com/office/officeart/2005/8/layout/cycle1"/>
    <dgm:cxn modelId="{471F5F54-5F11-4E9B-A984-8F476C8CB5C5}" type="presOf" srcId="{05CFF452-07AA-4C1E-B2DA-34F454290293}" destId="{C181FD0A-EA1F-426C-98F2-6E7AA96C020F}" srcOrd="0" destOrd="0" presId="urn:microsoft.com/office/officeart/2005/8/layout/cycle1"/>
    <dgm:cxn modelId="{9CD31D7F-25AA-4910-A18C-71B964CE7E73}" srcId="{68A35000-3D4A-4C38-AB86-91005E96DD8E}" destId="{C385AA0B-1457-4563-A955-23C96D47DABF}" srcOrd="2" destOrd="0" parTransId="{B5C0F74B-0C96-45A0-ADD2-E6CFDC8517E3}" sibTransId="{EFEA7DAA-7FCC-419F-9B47-7E7ADEBEB116}"/>
    <dgm:cxn modelId="{2456EB87-834B-44FE-BD98-3DB609FF4A3D}" type="presOf" srcId="{833F0B77-BA82-4CBF-9905-6E4E59BBBB84}" destId="{753775B6-86E0-471C-8F55-C4E0F0741F79}" srcOrd="0" destOrd="0" presId="urn:microsoft.com/office/officeart/2005/8/layout/cycle1"/>
    <dgm:cxn modelId="{34864C89-BB43-4BA0-A2ED-2D3AACD2A061}" type="presOf" srcId="{68A35000-3D4A-4C38-AB86-91005E96DD8E}" destId="{4DB3A190-BF17-4714-BDC0-76A982E6654A}" srcOrd="0" destOrd="0" presId="urn:microsoft.com/office/officeart/2005/8/layout/cycle1"/>
    <dgm:cxn modelId="{911DC696-F9F0-4200-B990-0794C42FAA4B}" type="presOf" srcId="{98F692BC-3686-4DB1-80A7-AED4CCB38DAA}" destId="{2DAA1E12-2857-4054-B190-59BF58A80885}" srcOrd="0" destOrd="0" presId="urn:microsoft.com/office/officeart/2005/8/layout/cycle1"/>
    <dgm:cxn modelId="{1801AE9F-09DF-4081-8C51-0D60448AD971}" type="presOf" srcId="{2595B795-588D-4CAD-9696-0A89A74F1E09}" destId="{67450301-CCD5-4FC0-874B-DE834B6BD01F}" srcOrd="0" destOrd="0" presId="urn:microsoft.com/office/officeart/2005/8/layout/cycle1"/>
    <dgm:cxn modelId="{BD4B08BB-4F8E-431C-A5E3-1FD159B2B56E}" type="presOf" srcId="{CBE6A307-95A0-4829-A0BA-63E5789F875C}" destId="{EAFE264D-2594-4B6B-915A-37E1C630252D}" srcOrd="0" destOrd="0" presId="urn:microsoft.com/office/officeart/2005/8/layout/cycle1"/>
    <dgm:cxn modelId="{9A62E3BC-5EC8-428D-9466-D7F1C9168547}" srcId="{68A35000-3D4A-4C38-AB86-91005E96DD8E}" destId="{3F0207B4-D28F-498C-B140-3DEA18736FF7}" srcOrd="0" destOrd="0" parTransId="{1042C10E-E1C2-48E0-B794-3E1F8D3D6344}" sibTransId="{98F692BC-3686-4DB1-80A7-AED4CCB38DAA}"/>
    <dgm:cxn modelId="{3237BFBF-92F9-4EC4-BA74-64F4240EFBAD}" type="presOf" srcId="{EFEA7DAA-7FCC-419F-9B47-7E7ADEBEB116}" destId="{8D4C1889-B71A-4B1D-93BB-6C2973EB17C6}" srcOrd="0" destOrd="0" presId="urn:microsoft.com/office/officeart/2005/8/layout/cycle1"/>
    <dgm:cxn modelId="{DEEE8DC1-29FC-40A6-AE78-5FCF72181C6C}" srcId="{68A35000-3D4A-4C38-AB86-91005E96DD8E}" destId="{C6D9F131-C79A-479B-A25D-02063A5D35D3}" srcOrd="1" destOrd="0" parTransId="{279F9190-11DC-4DE5-9E67-B7DADD3F52DF}" sibTransId="{833F0B77-BA82-4CBF-9905-6E4E59BBBB84}"/>
    <dgm:cxn modelId="{E42AA4D5-A33A-47EF-930E-A1183224E900}" srcId="{68A35000-3D4A-4C38-AB86-91005E96DD8E}" destId="{E0661943-FB58-4091-84DC-AD2A2C1A2BA4}" srcOrd="4" destOrd="0" parTransId="{38309121-E2D4-4527-BF45-FDFE4478DA26}" sibTransId="{ED720EE0-2035-402C-864A-416085F88D73}"/>
    <dgm:cxn modelId="{526229E2-56EA-4E2D-982C-064A8EA4E178}" srcId="{68A35000-3D4A-4C38-AB86-91005E96DD8E}" destId="{2595B795-588D-4CAD-9696-0A89A74F1E09}" srcOrd="3" destOrd="0" parTransId="{741BA3B1-DFE5-4735-80AD-FDE5085EE822}" sibTransId="{766014BA-D4E7-4ED9-AA9D-A654D1FDA0DF}"/>
    <dgm:cxn modelId="{CFEB05E5-CA20-4BFD-AC32-031233D3CD59}" type="presOf" srcId="{C385AA0B-1457-4563-A955-23C96D47DABF}" destId="{4DC309C3-7C8C-4BDF-9FFD-3A4BFCA80693}" srcOrd="0" destOrd="0" presId="urn:microsoft.com/office/officeart/2005/8/layout/cycle1"/>
    <dgm:cxn modelId="{817543E9-681C-4F82-85A3-D47DCB0B2165}" srcId="{68A35000-3D4A-4C38-AB86-91005E96DD8E}" destId="{05CFF452-07AA-4C1E-B2DA-34F454290293}" srcOrd="5" destOrd="0" parTransId="{12BBD7FB-B661-4458-BF5F-D0F52787FDC5}" sibTransId="{CBE6A307-95A0-4829-A0BA-63E5789F875C}"/>
    <dgm:cxn modelId="{A3A04028-A768-4326-96BF-F6DBC772ED12}" type="presParOf" srcId="{4DB3A190-BF17-4714-BDC0-76A982E6654A}" destId="{360CD92F-3902-4B90-81AB-9DC57D85B06B}" srcOrd="0" destOrd="0" presId="urn:microsoft.com/office/officeart/2005/8/layout/cycle1"/>
    <dgm:cxn modelId="{6E8A3A44-47CD-4CEB-942D-152C4E1C12FE}" type="presParOf" srcId="{4DB3A190-BF17-4714-BDC0-76A982E6654A}" destId="{9794193E-CB06-4E82-97F7-95D93104F7E0}" srcOrd="1" destOrd="0" presId="urn:microsoft.com/office/officeart/2005/8/layout/cycle1"/>
    <dgm:cxn modelId="{EF74564A-28A7-4420-B321-9CD5549A6CE2}" type="presParOf" srcId="{4DB3A190-BF17-4714-BDC0-76A982E6654A}" destId="{2DAA1E12-2857-4054-B190-59BF58A80885}" srcOrd="2" destOrd="0" presId="urn:microsoft.com/office/officeart/2005/8/layout/cycle1"/>
    <dgm:cxn modelId="{7AFC1D5F-95BC-437A-80F3-E4D58CC473FC}" type="presParOf" srcId="{4DB3A190-BF17-4714-BDC0-76A982E6654A}" destId="{0A5767C2-6700-4AE1-865B-C8757B8E622A}" srcOrd="3" destOrd="0" presId="urn:microsoft.com/office/officeart/2005/8/layout/cycle1"/>
    <dgm:cxn modelId="{81EDCDD1-1DE7-49B7-85F7-D7F2FD462CC7}" type="presParOf" srcId="{4DB3A190-BF17-4714-BDC0-76A982E6654A}" destId="{538F9261-0F55-451B-9F43-2DBE5D64F886}" srcOrd="4" destOrd="0" presId="urn:microsoft.com/office/officeart/2005/8/layout/cycle1"/>
    <dgm:cxn modelId="{FC1A0100-712C-426D-8205-273C1D6988DB}" type="presParOf" srcId="{4DB3A190-BF17-4714-BDC0-76A982E6654A}" destId="{753775B6-86E0-471C-8F55-C4E0F0741F79}" srcOrd="5" destOrd="0" presId="urn:microsoft.com/office/officeart/2005/8/layout/cycle1"/>
    <dgm:cxn modelId="{806ABC2F-E24F-4BFA-99DE-961F5511BBA5}" type="presParOf" srcId="{4DB3A190-BF17-4714-BDC0-76A982E6654A}" destId="{BA12B20E-9DF6-4A81-91A1-A7551592DA3F}" srcOrd="6" destOrd="0" presId="urn:microsoft.com/office/officeart/2005/8/layout/cycle1"/>
    <dgm:cxn modelId="{40286E3C-15D2-40FE-A500-89A0137A679A}" type="presParOf" srcId="{4DB3A190-BF17-4714-BDC0-76A982E6654A}" destId="{4DC309C3-7C8C-4BDF-9FFD-3A4BFCA80693}" srcOrd="7" destOrd="0" presId="urn:microsoft.com/office/officeart/2005/8/layout/cycle1"/>
    <dgm:cxn modelId="{8B1DDB93-E1DC-4C31-897A-87B264841079}" type="presParOf" srcId="{4DB3A190-BF17-4714-BDC0-76A982E6654A}" destId="{8D4C1889-B71A-4B1D-93BB-6C2973EB17C6}" srcOrd="8" destOrd="0" presId="urn:microsoft.com/office/officeart/2005/8/layout/cycle1"/>
    <dgm:cxn modelId="{A40CCFFE-D905-4724-9C16-F4589A79BCA3}" type="presParOf" srcId="{4DB3A190-BF17-4714-BDC0-76A982E6654A}" destId="{4E35CDB6-7531-4743-B857-DC54DF48CEDA}" srcOrd="9" destOrd="0" presId="urn:microsoft.com/office/officeart/2005/8/layout/cycle1"/>
    <dgm:cxn modelId="{4806777E-B575-4398-8807-45CEF546607F}" type="presParOf" srcId="{4DB3A190-BF17-4714-BDC0-76A982E6654A}" destId="{67450301-CCD5-4FC0-874B-DE834B6BD01F}" srcOrd="10" destOrd="0" presId="urn:microsoft.com/office/officeart/2005/8/layout/cycle1"/>
    <dgm:cxn modelId="{D9132C3D-5578-4A79-AFC8-6F6102020394}" type="presParOf" srcId="{4DB3A190-BF17-4714-BDC0-76A982E6654A}" destId="{48CC55FD-03CA-4FD1-B6FC-58A5607EAE45}" srcOrd="11" destOrd="0" presId="urn:microsoft.com/office/officeart/2005/8/layout/cycle1"/>
    <dgm:cxn modelId="{C824CB01-CAFE-4D4C-AE9B-20D4FB9C9FC7}" type="presParOf" srcId="{4DB3A190-BF17-4714-BDC0-76A982E6654A}" destId="{2A07E67E-6501-411A-8948-A6E2CB9568D5}" srcOrd="12" destOrd="0" presId="urn:microsoft.com/office/officeart/2005/8/layout/cycle1"/>
    <dgm:cxn modelId="{DDB80310-FB73-4E76-B8F4-66AB594D2EE8}" type="presParOf" srcId="{4DB3A190-BF17-4714-BDC0-76A982E6654A}" destId="{346AD3F0-7BE6-4058-A29F-A7E06CEBF69B}" srcOrd="13" destOrd="0" presId="urn:microsoft.com/office/officeart/2005/8/layout/cycle1"/>
    <dgm:cxn modelId="{50E5819D-5F02-4CFA-8C77-2759345AE340}" type="presParOf" srcId="{4DB3A190-BF17-4714-BDC0-76A982E6654A}" destId="{80EBF68D-7D84-49A9-BE41-5D1CAC3151F9}" srcOrd="14" destOrd="0" presId="urn:microsoft.com/office/officeart/2005/8/layout/cycle1"/>
    <dgm:cxn modelId="{95BA6D31-DE87-4462-A6E5-72E96EF6A8E8}" type="presParOf" srcId="{4DB3A190-BF17-4714-BDC0-76A982E6654A}" destId="{E8D1F6EA-5DFC-4116-B0FF-58B36C48D5CC}" srcOrd="15" destOrd="0" presId="urn:microsoft.com/office/officeart/2005/8/layout/cycle1"/>
    <dgm:cxn modelId="{89536416-65B9-49D2-A782-0C9F4CDA0CFC}" type="presParOf" srcId="{4DB3A190-BF17-4714-BDC0-76A982E6654A}" destId="{C181FD0A-EA1F-426C-98F2-6E7AA96C020F}" srcOrd="16" destOrd="0" presId="urn:microsoft.com/office/officeart/2005/8/layout/cycle1"/>
    <dgm:cxn modelId="{C672BC77-633A-4446-9537-60C12236BEDB}" type="presParOf" srcId="{4DB3A190-BF17-4714-BDC0-76A982E6654A}" destId="{EAFE264D-2594-4B6B-915A-37E1C630252D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4193E-CB06-4E82-97F7-95D93104F7E0}">
      <dsp:nvSpPr>
        <dsp:cNvPr id="0" name=""/>
        <dsp:cNvSpPr/>
      </dsp:nvSpPr>
      <dsp:spPr>
        <a:xfrm>
          <a:off x="3544960" y="10416"/>
          <a:ext cx="830460" cy="830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00537C"/>
              </a:solidFill>
            </a:rPr>
            <a:t>User needs</a:t>
          </a:r>
          <a:endParaRPr lang="fr-FR" sz="1800" kern="1200" dirty="0">
            <a:solidFill>
              <a:srgbClr val="00537C"/>
            </a:solidFill>
          </a:endParaRPr>
        </a:p>
      </dsp:txBody>
      <dsp:txXfrm>
        <a:off x="3544960" y="10416"/>
        <a:ext cx="830460" cy="830460"/>
      </dsp:txXfrm>
    </dsp:sp>
    <dsp:sp modelId="{2DAA1E12-2857-4054-B190-59BF58A80885}">
      <dsp:nvSpPr>
        <dsp:cNvPr id="0" name=""/>
        <dsp:cNvSpPr/>
      </dsp:nvSpPr>
      <dsp:spPr>
        <a:xfrm>
          <a:off x="1002471" y="1708"/>
          <a:ext cx="4060582" cy="4060582"/>
        </a:xfrm>
        <a:prstGeom prst="circularArrow">
          <a:avLst>
            <a:gd name="adj1" fmla="val 3988"/>
            <a:gd name="adj2" fmla="val 250168"/>
            <a:gd name="adj3" fmla="val 20573676"/>
            <a:gd name="adj4" fmla="val 18982452"/>
            <a:gd name="adj5" fmla="val 465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8F9261-0F55-451B-9F43-2DBE5D64F886}">
      <dsp:nvSpPr>
        <dsp:cNvPr id="0" name=""/>
        <dsp:cNvSpPr/>
      </dsp:nvSpPr>
      <dsp:spPr>
        <a:xfrm>
          <a:off x="4205773" y="1616769"/>
          <a:ext cx="1363691" cy="830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00537C"/>
              </a:solidFill>
            </a:rPr>
            <a:t>Observations</a:t>
          </a:r>
          <a:endParaRPr lang="fr-FR" sz="1800" kern="1200" dirty="0">
            <a:solidFill>
              <a:srgbClr val="00537C"/>
            </a:solidFill>
          </a:endParaRPr>
        </a:p>
      </dsp:txBody>
      <dsp:txXfrm>
        <a:off x="4205773" y="1616769"/>
        <a:ext cx="1363691" cy="830460"/>
      </dsp:txXfrm>
    </dsp:sp>
    <dsp:sp modelId="{753775B6-86E0-471C-8F55-C4E0F0741F79}">
      <dsp:nvSpPr>
        <dsp:cNvPr id="0" name=""/>
        <dsp:cNvSpPr/>
      </dsp:nvSpPr>
      <dsp:spPr>
        <a:xfrm>
          <a:off x="1002471" y="1708"/>
          <a:ext cx="4060582" cy="4060582"/>
        </a:xfrm>
        <a:prstGeom prst="circularArrow">
          <a:avLst>
            <a:gd name="adj1" fmla="val 3988"/>
            <a:gd name="adj2" fmla="val 250168"/>
            <a:gd name="adj3" fmla="val 2367380"/>
            <a:gd name="adj4" fmla="val 776155"/>
            <a:gd name="adj5" fmla="val 465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C309C3-7C8C-4BDF-9FFD-3A4BFCA80693}">
      <dsp:nvSpPr>
        <dsp:cNvPr id="0" name=""/>
        <dsp:cNvSpPr/>
      </dsp:nvSpPr>
      <dsp:spPr>
        <a:xfrm>
          <a:off x="3544960" y="3223122"/>
          <a:ext cx="830460" cy="830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00537C"/>
              </a:solidFill>
            </a:rPr>
            <a:t>Data</a:t>
          </a:r>
          <a:endParaRPr lang="fr-FR" sz="1800" kern="1200" dirty="0">
            <a:solidFill>
              <a:srgbClr val="00537C"/>
            </a:solidFill>
          </a:endParaRPr>
        </a:p>
      </dsp:txBody>
      <dsp:txXfrm>
        <a:off x="3544960" y="3223122"/>
        <a:ext cx="830460" cy="830460"/>
      </dsp:txXfrm>
    </dsp:sp>
    <dsp:sp modelId="{8D4C1889-B71A-4B1D-93BB-6C2973EB17C6}">
      <dsp:nvSpPr>
        <dsp:cNvPr id="0" name=""/>
        <dsp:cNvSpPr/>
      </dsp:nvSpPr>
      <dsp:spPr>
        <a:xfrm>
          <a:off x="1002471" y="3414"/>
          <a:ext cx="4060582" cy="4060582"/>
        </a:xfrm>
        <a:prstGeom prst="circularArrow">
          <a:avLst>
            <a:gd name="adj1" fmla="val 3988"/>
            <a:gd name="adj2" fmla="val 250168"/>
            <a:gd name="adj3" fmla="val 5782102"/>
            <a:gd name="adj4" fmla="val 4438207"/>
            <a:gd name="adj5" fmla="val 465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450301-CCD5-4FC0-874B-DE834B6BD01F}">
      <dsp:nvSpPr>
        <dsp:cNvPr id="0" name=""/>
        <dsp:cNvSpPr/>
      </dsp:nvSpPr>
      <dsp:spPr>
        <a:xfrm>
          <a:off x="1517131" y="3223122"/>
          <a:ext cx="1176406" cy="830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00537C"/>
              </a:solidFill>
            </a:rPr>
            <a:t>Products</a:t>
          </a:r>
          <a:endParaRPr lang="fr-FR" sz="1800" kern="1200" dirty="0">
            <a:solidFill>
              <a:srgbClr val="00537C"/>
            </a:solidFill>
          </a:endParaRPr>
        </a:p>
      </dsp:txBody>
      <dsp:txXfrm>
        <a:off x="1517131" y="3223122"/>
        <a:ext cx="1176406" cy="830460"/>
      </dsp:txXfrm>
    </dsp:sp>
    <dsp:sp modelId="{48CC55FD-03CA-4FD1-B6FC-58A5607EAE45}">
      <dsp:nvSpPr>
        <dsp:cNvPr id="0" name=""/>
        <dsp:cNvSpPr/>
      </dsp:nvSpPr>
      <dsp:spPr>
        <a:xfrm>
          <a:off x="1002471" y="1708"/>
          <a:ext cx="4060582" cy="4060582"/>
        </a:xfrm>
        <a:prstGeom prst="circularArrow">
          <a:avLst>
            <a:gd name="adj1" fmla="val 3988"/>
            <a:gd name="adj2" fmla="val 250168"/>
            <a:gd name="adj3" fmla="val 9773676"/>
            <a:gd name="adj4" fmla="val 8402797"/>
            <a:gd name="adj5" fmla="val 465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6AD3F0-7BE6-4058-A29F-A7E06CEBF69B}">
      <dsp:nvSpPr>
        <dsp:cNvPr id="0" name=""/>
        <dsp:cNvSpPr/>
      </dsp:nvSpPr>
      <dsp:spPr>
        <a:xfrm>
          <a:off x="526534" y="1616769"/>
          <a:ext cx="1302744" cy="830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00537C"/>
              </a:solidFill>
            </a:rPr>
            <a:t>Information</a:t>
          </a:r>
          <a:endParaRPr lang="fr-FR" sz="1800" kern="1200" dirty="0">
            <a:solidFill>
              <a:srgbClr val="00537C"/>
            </a:solidFill>
          </a:endParaRPr>
        </a:p>
      </dsp:txBody>
      <dsp:txXfrm>
        <a:off x="526534" y="1616769"/>
        <a:ext cx="1302744" cy="830460"/>
      </dsp:txXfrm>
    </dsp:sp>
    <dsp:sp modelId="{80EBF68D-7D84-49A9-BE41-5D1CAC3151F9}">
      <dsp:nvSpPr>
        <dsp:cNvPr id="0" name=""/>
        <dsp:cNvSpPr/>
      </dsp:nvSpPr>
      <dsp:spPr>
        <a:xfrm>
          <a:off x="1002471" y="1708"/>
          <a:ext cx="4060582" cy="4060582"/>
        </a:xfrm>
        <a:prstGeom prst="circularArrow">
          <a:avLst>
            <a:gd name="adj1" fmla="val 3988"/>
            <a:gd name="adj2" fmla="val 250168"/>
            <a:gd name="adj3" fmla="val 12947035"/>
            <a:gd name="adj4" fmla="val 11576155"/>
            <a:gd name="adj5" fmla="val 465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1FD0A-EA1F-426C-98F2-6E7AA96C020F}">
      <dsp:nvSpPr>
        <dsp:cNvPr id="0" name=""/>
        <dsp:cNvSpPr/>
      </dsp:nvSpPr>
      <dsp:spPr>
        <a:xfrm>
          <a:off x="1508765" y="10416"/>
          <a:ext cx="1193139" cy="830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00537C"/>
              </a:solidFill>
            </a:rPr>
            <a:t>Knowledge</a:t>
          </a:r>
          <a:endParaRPr lang="fr-FR" sz="1800" kern="1200" dirty="0">
            <a:solidFill>
              <a:srgbClr val="00537C"/>
            </a:solidFill>
          </a:endParaRPr>
        </a:p>
      </dsp:txBody>
      <dsp:txXfrm>
        <a:off x="1508765" y="10416"/>
        <a:ext cx="1193139" cy="830460"/>
      </dsp:txXfrm>
    </dsp:sp>
    <dsp:sp modelId="{EAFE264D-2594-4B6B-915A-37E1C630252D}">
      <dsp:nvSpPr>
        <dsp:cNvPr id="0" name=""/>
        <dsp:cNvSpPr/>
      </dsp:nvSpPr>
      <dsp:spPr>
        <a:xfrm>
          <a:off x="1002471" y="1708"/>
          <a:ext cx="4060582" cy="4060582"/>
        </a:xfrm>
        <a:prstGeom prst="circularArrow">
          <a:avLst>
            <a:gd name="adj1" fmla="val 3988"/>
            <a:gd name="adj2" fmla="val 250168"/>
            <a:gd name="adj3" fmla="val 16911625"/>
            <a:gd name="adj4" fmla="val 15583496"/>
            <a:gd name="adj5" fmla="val 465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D3D441A-F807-4562-9600-7D1AEBF599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CA656E-0951-4165-BDE2-85B715898E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AADDD-8A77-42E4-AC5D-49B20725EF8E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D66C92-C34F-43ED-ACC8-86CB4ADDE3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6E963F-41FA-4A69-BFD0-DC9F280E2A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FBED9-13E5-4CFA-998A-C0CE751FE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10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0188B-9910-4457-B561-765DA6BC2A6D}" type="datetimeFigureOut">
              <a:rPr lang="en-AU" smtClean="0"/>
              <a:t>18/01/2018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5E6FD-0FA9-464D-ACD4-AA289494F6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2814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E6FD-0FA9-464D-ACD4-AA289494F69B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2519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E6FD-0FA9-464D-ACD4-AA289494F69B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1031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Search results for keyword “mangrove” in the red bounding box area.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E6FD-0FA9-464D-ACD4-AA289494F69B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8472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E6FD-0FA9-464D-ACD4-AA289494F69B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1585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Blue Planet sees the value chain as a feedback loop rather than a straight value chain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E6FD-0FA9-464D-ACD4-AA289494F69B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0690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E6FD-0FA9-464D-ACD4-AA289494F69B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6899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E6FD-0FA9-464D-ACD4-AA289494F69B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3874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E6FD-0FA9-464D-ACD4-AA289494F69B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4936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E6FD-0FA9-464D-ACD4-AA289494F69B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32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E6FD-0FA9-464D-ACD4-AA289494F69B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7102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E6FD-0FA9-464D-ACD4-AA289494F69B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5884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E6FD-0FA9-464D-ACD4-AA289494F69B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6618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DB3967C-1836-4872-BA6A-10EC4B8B6193}"/>
              </a:ext>
            </a:extLst>
          </p:cNvPr>
          <p:cNvSpPr/>
          <p:nvPr userDrawn="1"/>
        </p:nvSpPr>
        <p:spPr>
          <a:xfrm>
            <a:off x="-1" y="0"/>
            <a:ext cx="2880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FB09A2-BC00-492C-B228-75A6F76BFF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8" r="26271"/>
          <a:stretch/>
        </p:blipFill>
        <p:spPr>
          <a:xfrm>
            <a:off x="2808000" y="4"/>
            <a:ext cx="633600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9D9F710-15CD-451D-9F3B-D01F59D0F9CC}"/>
              </a:ext>
            </a:extLst>
          </p:cNvPr>
          <p:cNvSpPr/>
          <p:nvPr userDrawn="1"/>
        </p:nvSpPr>
        <p:spPr>
          <a:xfrm>
            <a:off x="2880000" y="-1"/>
            <a:ext cx="6264000" cy="6858000"/>
          </a:xfrm>
          <a:prstGeom prst="rect">
            <a:avLst/>
          </a:prstGeom>
          <a:solidFill>
            <a:srgbClr val="09547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7AF71F-8917-41DD-8231-3FECE1E5F1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6" y="402372"/>
            <a:ext cx="2220687" cy="12083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2DDE87-2D36-44C5-BFC8-F0F4DEB0B30C}"/>
              </a:ext>
            </a:extLst>
          </p:cNvPr>
          <p:cNvSpPr/>
          <p:nvPr userDrawn="1"/>
        </p:nvSpPr>
        <p:spPr>
          <a:xfrm>
            <a:off x="2807999" y="0"/>
            <a:ext cx="72000" cy="6858000"/>
          </a:xfrm>
          <a:prstGeom prst="rect">
            <a:avLst/>
          </a:prstGeom>
          <a:solidFill>
            <a:srgbClr val="095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0AB6908-F68F-45BC-8E8B-3D36EAB984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65148" y="569184"/>
            <a:ext cx="5549196" cy="2285012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713D6A4-ED03-4CBE-B981-E2FBBAFDB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5145" y="3228326"/>
            <a:ext cx="5549196" cy="202947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26295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356E06-AF95-4F21-906B-75BCA613C6DB}"/>
              </a:ext>
            </a:extLst>
          </p:cNvPr>
          <p:cNvSpPr/>
          <p:nvPr userDrawn="1"/>
        </p:nvSpPr>
        <p:spPr>
          <a:xfrm>
            <a:off x="-1" y="0"/>
            <a:ext cx="2880000" cy="6858000"/>
          </a:xfrm>
          <a:prstGeom prst="rect">
            <a:avLst/>
          </a:prstGeom>
          <a:solidFill>
            <a:srgbClr val="095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5243AA-B75B-40CB-87AE-72C6BB307144}"/>
              </a:ext>
            </a:extLst>
          </p:cNvPr>
          <p:cNvSpPr/>
          <p:nvPr userDrawn="1"/>
        </p:nvSpPr>
        <p:spPr>
          <a:xfrm>
            <a:off x="-1" y="0"/>
            <a:ext cx="54000" cy="6858000"/>
          </a:xfrm>
          <a:prstGeom prst="rect">
            <a:avLst/>
          </a:prstGeom>
          <a:solidFill>
            <a:srgbClr val="095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657" y="188686"/>
            <a:ext cx="2621643" cy="1148675"/>
          </a:xfrm>
        </p:spPr>
        <p:txBody>
          <a:bodyPr anchor="t" anchorCtr="0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657" y="1443318"/>
            <a:ext cx="2621643" cy="473319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D85DC0-187B-42B1-965E-67B93897127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05138" y="188913"/>
            <a:ext cx="5978525" cy="6480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802282-1A8B-487C-A4A2-717185AFE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" y="6250343"/>
            <a:ext cx="825305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48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356E06-AF95-4F21-906B-75BCA613C6DB}"/>
              </a:ext>
            </a:extLst>
          </p:cNvPr>
          <p:cNvSpPr/>
          <p:nvPr userDrawn="1"/>
        </p:nvSpPr>
        <p:spPr>
          <a:xfrm>
            <a:off x="-1" y="0"/>
            <a:ext cx="2880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5243AA-B75B-40CB-87AE-72C6BB307144}"/>
              </a:ext>
            </a:extLst>
          </p:cNvPr>
          <p:cNvSpPr/>
          <p:nvPr userDrawn="1"/>
        </p:nvSpPr>
        <p:spPr>
          <a:xfrm>
            <a:off x="-1" y="0"/>
            <a:ext cx="54000" cy="6858000"/>
          </a:xfrm>
          <a:prstGeom prst="rect">
            <a:avLst/>
          </a:prstGeom>
          <a:solidFill>
            <a:srgbClr val="095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657" y="5027611"/>
            <a:ext cx="2621643" cy="1641477"/>
          </a:xfrm>
        </p:spPr>
        <p:txBody>
          <a:bodyPr anchor="b" anchorCtr="0">
            <a:noAutofit/>
          </a:bodyPr>
          <a:lstStyle>
            <a:lvl1pPr>
              <a:defRPr sz="2800" b="1">
                <a:solidFill>
                  <a:srgbClr val="09547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D85DC0-187B-42B1-965E-67B93897127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05138" y="188913"/>
            <a:ext cx="5978525" cy="6480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3C9C7E-94FA-4D2B-BBD3-39B3D77BF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" y="188912"/>
            <a:ext cx="858087" cy="46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43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356E06-AF95-4F21-906B-75BCA613C6DB}"/>
              </a:ext>
            </a:extLst>
          </p:cNvPr>
          <p:cNvSpPr/>
          <p:nvPr userDrawn="1"/>
        </p:nvSpPr>
        <p:spPr>
          <a:xfrm>
            <a:off x="-1" y="0"/>
            <a:ext cx="2880000" cy="6858000"/>
          </a:xfrm>
          <a:prstGeom prst="rect">
            <a:avLst/>
          </a:prstGeom>
          <a:solidFill>
            <a:srgbClr val="095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5243AA-B75B-40CB-87AE-72C6BB307144}"/>
              </a:ext>
            </a:extLst>
          </p:cNvPr>
          <p:cNvSpPr/>
          <p:nvPr userDrawn="1"/>
        </p:nvSpPr>
        <p:spPr>
          <a:xfrm>
            <a:off x="-1" y="0"/>
            <a:ext cx="54000" cy="6858000"/>
          </a:xfrm>
          <a:prstGeom prst="rect">
            <a:avLst/>
          </a:prstGeom>
          <a:solidFill>
            <a:srgbClr val="095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657" y="5027611"/>
            <a:ext cx="2621643" cy="1641477"/>
          </a:xfrm>
        </p:spPr>
        <p:txBody>
          <a:bodyPr anchor="b" anchorCtr="0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D85DC0-187B-42B1-965E-67B93897127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05138" y="188913"/>
            <a:ext cx="5978525" cy="6480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EF6AE0-F65C-45FD-BD72-FF38B42D32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" y="188912"/>
            <a:ext cx="825305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81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AB5DE3D-6B44-4CEB-B829-C184A2865084}"/>
              </a:ext>
            </a:extLst>
          </p:cNvPr>
          <p:cNvSpPr/>
          <p:nvPr userDrawn="1"/>
        </p:nvSpPr>
        <p:spPr>
          <a:xfrm>
            <a:off x="-1" y="0"/>
            <a:ext cx="72000" cy="6858000"/>
          </a:xfrm>
          <a:prstGeom prst="rect">
            <a:avLst/>
          </a:prstGeom>
          <a:solidFill>
            <a:srgbClr val="095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6B21532-F4FA-4B00-8533-1F6151BB62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116" y="116116"/>
            <a:ext cx="8782284" cy="812800"/>
          </a:xfrm>
        </p:spPr>
        <p:txBody>
          <a:bodyPr anchor="t" anchorCtr="0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629F29-8915-4C81-B20D-D9DA847671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" y="6202392"/>
            <a:ext cx="858087" cy="46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22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AB5DE3D-6B44-4CEB-B829-C184A2865084}"/>
              </a:ext>
            </a:extLst>
          </p:cNvPr>
          <p:cNvSpPr/>
          <p:nvPr userDrawn="1"/>
        </p:nvSpPr>
        <p:spPr>
          <a:xfrm>
            <a:off x="-1" y="0"/>
            <a:ext cx="72000" cy="6858000"/>
          </a:xfrm>
          <a:prstGeom prst="rect">
            <a:avLst/>
          </a:prstGeom>
          <a:solidFill>
            <a:srgbClr val="095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F78F5-9305-460C-A3EC-449BA3BFE2A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8600" y="831850"/>
            <a:ext cx="8683625" cy="57943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9D9DC0-282D-49A4-99C2-93D0D82B4E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" y="6202392"/>
            <a:ext cx="858087" cy="466922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593E6340-38CE-48B1-950A-91A43E8204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116" y="116116"/>
            <a:ext cx="8782284" cy="715734"/>
          </a:xfrm>
        </p:spPr>
        <p:txBody>
          <a:bodyPr anchor="t" anchorCtr="0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56349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8019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DDF992-52FF-40F7-9F1F-F676AC1801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7" r="20736"/>
          <a:stretch/>
        </p:blipFill>
        <p:spPr>
          <a:xfrm>
            <a:off x="0" y="11874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7263C2-B9FE-4B52-9DE6-2D7ABD7395B2}"/>
              </a:ext>
            </a:extLst>
          </p:cNvPr>
          <p:cNvSpPr/>
          <p:nvPr userDrawn="1"/>
        </p:nvSpPr>
        <p:spPr>
          <a:xfrm>
            <a:off x="2879998" y="-1"/>
            <a:ext cx="6264002" cy="6858000"/>
          </a:xfrm>
          <a:prstGeom prst="rect">
            <a:avLst/>
          </a:prstGeom>
          <a:solidFill>
            <a:srgbClr val="09547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D46CAA-7176-45BB-B162-BAF913155BDB}"/>
              </a:ext>
            </a:extLst>
          </p:cNvPr>
          <p:cNvSpPr/>
          <p:nvPr userDrawn="1"/>
        </p:nvSpPr>
        <p:spPr>
          <a:xfrm>
            <a:off x="-1" y="0"/>
            <a:ext cx="2880000" cy="6858000"/>
          </a:xfrm>
          <a:prstGeom prst="rect">
            <a:avLst/>
          </a:prstGeom>
          <a:solidFill>
            <a:schemeClr val="bg1">
              <a:lumMod val="9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4B0F16-6F38-4C88-A9C3-23DD8985F0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9655" y="583478"/>
            <a:ext cx="5604689" cy="5627321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AU" sz="4400" b="1" dirty="0">
                <a:solidFill>
                  <a:schemeClr val="bg1"/>
                </a:solidFill>
              </a:rPr>
              <a:t>BREAK SLIDE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30A9B5-21E1-49DA-B4AA-B71FE5D5A4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6" y="402372"/>
            <a:ext cx="2220687" cy="12083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2A217D6-2DBD-45B7-B89B-DAEA20533796}"/>
              </a:ext>
            </a:extLst>
          </p:cNvPr>
          <p:cNvSpPr/>
          <p:nvPr userDrawn="1"/>
        </p:nvSpPr>
        <p:spPr>
          <a:xfrm>
            <a:off x="2807999" y="0"/>
            <a:ext cx="72000" cy="6858000"/>
          </a:xfrm>
          <a:prstGeom prst="rect">
            <a:avLst/>
          </a:prstGeom>
          <a:solidFill>
            <a:srgbClr val="095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</p:spTree>
    <p:extLst>
      <p:ext uri="{BB962C8B-B14F-4D97-AF65-F5344CB8AC3E}">
        <p14:creationId xmlns:p14="http://schemas.microsoft.com/office/powerpoint/2010/main" val="1455362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DB3967C-1836-4872-BA6A-10EC4B8B6193}"/>
              </a:ext>
            </a:extLst>
          </p:cNvPr>
          <p:cNvSpPr/>
          <p:nvPr userDrawn="1"/>
        </p:nvSpPr>
        <p:spPr>
          <a:xfrm>
            <a:off x="-1" y="0"/>
            <a:ext cx="2880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7AF71F-8917-41DD-8231-3FECE1E5F1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6" y="402372"/>
            <a:ext cx="2220687" cy="12083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2DDE87-2D36-44C5-BFC8-F0F4DEB0B30C}"/>
              </a:ext>
            </a:extLst>
          </p:cNvPr>
          <p:cNvSpPr/>
          <p:nvPr userDrawn="1"/>
        </p:nvSpPr>
        <p:spPr>
          <a:xfrm>
            <a:off x="2807999" y="0"/>
            <a:ext cx="72000" cy="6858000"/>
          </a:xfrm>
          <a:prstGeom prst="rect">
            <a:avLst/>
          </a:prstGeom>
          <a:solidFill>
            <a:srgbClr val="095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A53481A-2A80-4A80-A9A2-051E78AC48C1}"/>
              </a:ext>
            </a:extLst>
          </p:cNvPr>
          <p:cNvSpPr txBox="1">
            <a:spLocks/>
          </p:cNvSpPr>
          <p:nvPr userDrawn="1"/>
        </p:nvSpPr>
        <p:spPr>
          <a:xfrm>
            <a:off x="159657" y="5027611"/>
            <a:ext cx="2621643" cy="164147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9547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378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DB3967C-1836-4872-BA6A-10EC4B8B6193}"/>
              </a:ext>
            </a:extLst>
          </p:cNvPr>
          <p:cNvSpPr/>
          <p:nvPr userDrawn="1"/>
        </p:nvSpPr>
        <p:spPr>
          <a:xfrm>
            <a:off x="-1" y="0"/>
            <a:ext cx="2880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FB09A2-BC00-492C-B228-75A6F76BFF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8" r="26271"/>
          <a:stretch/>
        </p:blipFill>
        <p:spPr>
          <a:xfrm>
            <a:off x="2808000" y="4"/>
            <a:ext cx="633600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9D9F710-15CD-451D-9F3B-D01F59D0F9CC}"/>
              </a:ext>
            </a:extLst>
          </p:cNvPr>
          <p:cNvSpPr/>
          <p:nvPr userDrawn="1"/>
        </p:nvSpPr>
        <p:spPr>
          <a:xfrm>
            <a:off x="2880000" y="-1"/>
            <a:ext cx="6264000" cy="6858000"/>
          </a:xfrm>
          <a:prstGeom prst="rect">
            <a:avLst/>
          </a:prstGeom>
          <a:solidFill>
            <a:srgbClr val="09547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7AF71F-8917-41DD-8231-3FECE1E5F1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6" y="402372"/>
            <a:ext cx="2220687" cy="12083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2DDE87-2D36-44C5-BFC8-F0F4DEB0B30C}"/>
              </a:ext>
            </a:extLst>
          </p:cNvPr>
          <p:cNvSpPr/>
          <p:nvPr userDrawn="1"/>
        </p:nvSpPr>
        <p:spPr>
          <a:xfrm>
            <a:off x="2807999" y="0"/>
            <a:ext cx="72000" cy="6858000"/>
          </a:xfrm>
          <a:prstGeom prst="rect">
            <a:avLst/>
          </a:prstGeom>
          <a:solidFill>
            <a:srgbClr val="095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EE7461-F6D2-44D0-B071-F53F6A6B6FC4}"/>
              </a:ext>
            </a:extLst>
          </p:cNvPr>
          <p:cNvSpPr txBox="1"/>
          <p:nvPr userDrawn="1"/>
        </p:nvSpPr>
        <p:spPr>
          <a:xfrm>
            <a:off x="187417" y="3228326"/>
            <a:ext cx="2505164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2000" b="1" dirty="0">
                <a:solidFill>
                  <a:srgbClr val="095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Ocean and Coastal Observations for Societal Benefit: The GEO Blue Planet Initiative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0AB6908-F68F-45BC-8E8B-3D36EAB984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65148" y="569184"/>
            <a:ext cx="5549196" cy="2285012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713D6A4-ED03-4CBE-B981-E2FBBAFDB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5145" y="3228326"/>
            <a:ext cx="5549196" cy="202947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56553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DB3967C-1836-4872-BA6A-10EC4B8B6193}"/>
              </a:ext>
            </a:extLst>
          </p:cNvPr>
          <p:cNvSpPr/>
          <p:nvPr userDrawn="1"/>
        </p:nvSpPr>
        <p:spPr>
          <a:xfrm>
            <a:off x="-1" y="0"/>
            <a:ext cx="2880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D9F710-15CD-451D-9F3B-D01F59D0F9CC}"/>
              </a:ext>
            </a:extLst>
          </p:cNvPr>
          <p:cNvSpPr/>
          <p:nvPr userDrawn="1"/>
        </p:nvSpPr>
        <p:spPr>
          <a:xfrm>
            <a:off x="2880000" y="-1"/>
            <a:ext cx="6264000" cy="6858000"/>
          </a:xfrm>
          <a:prstGeom prst="rect">
            <a:avLst/>
          </a:prstGeom>
          <a:solidFill>
            <a:srgbClr val="095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7AF71F-8917-41DD-8231-3FECE1E5F1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6" y="402372"/>
            <a:ext cx="2220687" cy="12083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2DDE87-2D36-44C5-BFC8-F0F4DEB0B30C}"/>
              </a:ext>
            </a:extLst>
          </p:cNvPr>
          <p:cNvSpPr/>
          <p:nvPr userDrawn="1"/>
        </p:nvSpPr>
        <p:spPr>
          <a:xfrm>
            <a:off x="2807999" y="0"/>
            <a:ext cx="72000" cy="6858000"/>
          </a:xfrm>
          <a:prstGeom prst="rect">
            <a:avLst/>
          </a:prstGeom>
          <a:solidFill>
            <a:srgbClr val="095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EE7461-F6D2-44D0-B071-F53F6A6B6FC4}"/>
              </a:ext>
            </a:extLst>
          </p:cNvPr>
          <p:cNvSpPr txBox="1"/>
          <p:nvPr userDrawn="1"/>
        </p:nvSpPr>
        <p:spPr>
          <a:xfrm>
            <a:off x="187417" y="3228326"/>
            <a:ext cx="2505164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2000" b="1" dirty="0">
                <a:solidFill>
                  <a:srgbClr val="095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Ocean and Coastal Observations for Societal Benefit: The GEO Blue Planet Initiative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0AB6908-F68F-45BC-8E8B-3D36EAB984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65148" y="569184"/>
            <a:ext cx="5549196" cy="2285012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713D6A4-ED03-4CBE-B981-E2FBBAFDB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5145" y="3228326"/>
            <a:ext cx="5549196" cy="202947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00224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DB3967C-1836-4872-BA6A-10EC4B8B6193}"/>
              </a:ext>
            </a:extLst>
          </p:cNvPr>
          <p:cNvSpPr/>
          <p:nvPr userDrawn="1"/>
        </p:nvSpPr>
        <p:spPr>
          <a:xfrm>
            <a:off x="-1" y="0"/>
            <a:ext cx="2880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7AF71F-8917-41DD-8231-3FECE1E5F1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6" y="402372"/>
            <a:ext cx="2220687" cy="12083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2DDE87-2D36-44C5-BFC8-F0F4DEB0B30C}"/>
              </a:ext>
            </a:extLst>
          </p:cNvPr>
          <p:cNvSpPr/>
          <p:nvPr userDrawn="1"/>
        </p:nvSpPr>
        <p:spPr>
          <a:xfrm>
            <a:off x="2807999" y="0"/>
            <a:ext cx="72000" cy="6858000"/>
          </a:xfrm>
          <a:prstGeom prst="rect">
            <a:avLst/>
          </a:prstGeom>
          <a:solidFill>
            <a:srgbClr val="095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0AB6908-F68F-45BC-8E8B-3D36EAB984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65148" y="569184"/>
            <a:ext cx="5549196" cy="2285012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rgbClr val="09547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713D6A4-ED03-4CBE-B981-E2FBBAFDB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5145" y="3228326"/>
            <a:ext cx="5549196" cy="202947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7DA7B9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44652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356E06-AF95-4F21-906B-75BCA613C6DB}"/>
              </a:ext>
            </a:extLst>
          </p:cNvPr>
          <p:cNvSpPr/>
          <p:nvPr userDrawn="1"/>
        </p:nvSpPr>
        <p:spPr>
          <a:xfrm>
            <a:off x="-1" y="0"/>
            <a:ext cx="2880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5243AA-B75B-40CB-87AE-72C6BB307144}"/>
              </a:ext>
            </a:extLst>
          </p:cNvPr>
          <p:cNvSpPr/>
          <p:nvPr userDrawn="1"/>
        </p:nvSpPr>
        <p:spPr>
          <a:xfrm>
            <a:off x="-1" y="0"/>
            <a:ext cx="54000" cy="6858000"/>
          </a:xfrm>
          <a:prstGeom prst="rect">
            <a:avLst/>
          </a:prstGeom>
          <a:solidFill>
            <a:srgbClr val="095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657" y="188912"/>
            <a:ext cx="2621643" cy="1641477"/>
          </a:xfrm>
        </p:spPr>
        <p:txBody>
          <a:bodyPr anchor="t" anchorCtr="0">
            <a:noAutofit/>
          </a:bodyPr>
          <a:lstStyle>
            <a:lvl1pPr>
              <a:defRPr sz="2800" b="1">
                <a:solidFill>
                  <a:srgbClr val="09547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D85DC0-187B-42B1-965E-67B93897127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05138" y="188913"/>
            <a:ext cx="5978525" cy="6480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82BD89-0C3B-46F5-B37C-7A058ADD0D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" y="6202392"/>
            <a:ext cx="858087" cy="46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Right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356E06-AF95-4F21-906B-75BCA613C6DB}"/>
              </a:ext>
            </a:extLst>
          </p:cNvPr>
          <p:cNvSpPr/>
          <p:nvPr userDrawn="1"/>
        </p:nvSpPr>
        <p:spPr>
          <a:xfrm>
            <a:off x="-1" y="0"/>
            <a:ext cx="2880000" cy="6858000"/>
          </a:xfrm>
          <a:prstGeom prst="rect">
            <a:avLst/>
          </a:prstGeom>
          <a:solidFill>
            <a:srgbClr val="095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5243AA-B75B-40CB-87AE-72C6BB307144}"/>
              </a:ext>
            </a:extLst>
          </p:cNvPr>
          <p:cNvSpPr/>
          <p:nvPr userDrawn="1"/>
        </p:nvSpPr>
        <p:spPr>
          <a:xfrm>
            <a:off x="-1" y="0"/>
            <a:ext cx="54000" cy="6858000"/>
          </a:xfrm>
          <a:prstGeom prst="rect">
            <a:avLst/>
          </a:prstGeom>
          <a:solidFill>
            <a:srgbClr val="095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657" y="188912"/>
            <a:ext cx="2621643" cy="1641477"/>
          </a:xfrm>
        </p:spPr>
        <p:txBody>
          <a:bodyPr anchor="t" anchorCtr="0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D85DC0-187B-42B1-965E-67B93897127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05138" y="188913"/>
            <a:ext cx="5978525" cy="6480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2394CE-22DE-4C15-A3D1-F5D0824BA6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" y="6250343"/>
            <a:ext cx="825305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91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eft content 1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356E06-AF95-4F21-906B-75BCA613C6DB}"/>
              </a:ext>
            </a:extLst>
          </p:cNvPr>
          <p:cNvSpPr/>
          <p:nvPr userDrawn="1"/>
        </p:nvSpPr>
        <p:spPr>
          <a:xfrm>
            <a:off x="-1" y="0"/>
            <a:ext cx="2880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5243AA-B75B-40CB-87AE-72C6BB307144}"/>
              </a:ext>
            </a:extLst>
          </p:cNvPr>
          <p:cNvSpPr/>
          <p:nvPr userDrawn="1"/>
        </p:nvSpPr>
        <p:spPr>
          <a:xfrm>
            <a:off x="-1" y="0"/>
            <a:ext cx="54000" cy="6858000"/>
          </a:xfrm>
          <a:prstGeom prst="rect">
            <a:avLst/>
          </a:prstGeom>
          <a:solidFill>
            <a:srgbClr val="095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657" y="188687"/>
            <a:ext cx="2621643" cy="1164984"/>
          </a:xfrm>
        </p:spPr>
        <p:txBody>
          <a:bodyPr anchor="t" anchorCtr="0">
            <a:noAutofit/>
          </a:bodyPr>
          <a:lstStyle>
            <a:lvl1pPr>
              <a:defRPr sz="2800" b="1">
                <a:solidFill>
                  <a:srgbClr val="09547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657" y="1443318"/>
            <a:ext cx="2621643" cy="467281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7C7167-A4F6-4D15-90DB-76A261063E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" y="6202392"/>
            <a:ext cx="858087" cy="46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81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eft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356E06-AF95-4F21-906B-75BCA613C6DB}"/>
              </a:ext>
            </a:extLst>
          </p:cNvPr>
          <p:cNvSpPr/>
          <p:nvPr userDrawn="1"/>
        </p:nvSpPr>
        <p:spPr>
          <a:xfrm>
            <a:off x="-1" y="0"/>
            <a:ext cx="2880000" cy="6858000"/>
          </a:xfrm>
          <a:prstGeom prst="rect">
            <a:avLst/>
          </a:prstGeom>
          <a:solidFill>
            <a:srgbClr val="095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5243AA-B75B-40CB-87AE-72C6BB307144}"/>
              </a:ext>
            </a:extLst>
          </p:cNvPr>
          <p:cNvSpPr/>
          <p:nvPr userDrawn="1"/>
        </p:nvSpPr>
        <p:spPr>
          <a:xfrm>
            <a:off x="-1" y="0"/>
            <a:ext cx="54000" cy="6858000"/>
          </a:xfrm>
          <a:prstGeom prst="rect">
            <a:avLst/>
          </a:prstGeom>
          <a:solidFill>
            <a:srgbClr val="095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657" y="188686"/>
            <a:ext cx="2621643" cy="1148675"/>
          </a:xfrm>
        </p:spPr>
        <p:txBody>
          <a:bodyPr anchor="t" anchorCtr="0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657" y="1407460"/>
            <a:ext cx="2621643" cy="476905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07BF9C-50A3-4789-BDA1-7ACAE16E5B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" y="6250343"/>
            <a:ext cx="825305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1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356E06-AF95-4F21-906B-75BCA613C6DB}"/>
              </a:ext>
            </a:extLst>
          </p:cNvPr>
          <p:cNvSpPr/>
          <p:nvPr userDrawn="1"/>
        </p:nvSpPr>
        <p:spPr>
          <a:xfrm>
            <a:off x="-1" y="0"/>
            <a:ext cx="2880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5243AA-B75B-40CB-87AE-72C6BB307144}"/>
              </a:ext>
            </a:extLst>
          </p:cNvPr>
          <p:cNvSpPr/>
          <p:nvPr userDrawn="1"/>
        </p:nvSpPr>
        <p:spPr>
          <a:xfrm>
            <a:off x="-1" y="0"/>
            <a:ext cx="54000" cy="6858000"/>
          </a:xfrm>
          <a:prstGeom prst="rect">
            <a:avLst/>
          </a:prstGeom>
          <a:solidFill>
            <a:srgbClr val="095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9657" y="188686"/>
            <a:ext cx="2621643" cy="1173949"/>
          </a:xfrm>
        </p:spPr>
        <p:txBody>
          <a:bodyPr anchor="t" anchorCtr="0">
            <a:noAutofit/>
          </a:bodyPr>
          <a:lstStyle>
            <a:lvl1pPr>
              <a:defRPr sz="2800" b="1">
                <a:solidFill>
                  <a:srgbClr val="09547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657" y="1434353"/>
            <a:ext cx="2621643" cy="467314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D85DC0-187B-42B1-965E-67B93897127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05138" y="188913"/>
            <a:ext cx="5978525" cy="6480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E66062-A1D3-48D9-A076-464EF17893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" y="6202392"/>
            <a:ext cx="858087" cy="46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12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6429" y="365126"/>
            <a:ext cx="8505645" cy="1109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429" y="1630392"/>
            <a:ext cx="8505645" cy="4862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909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5" r:id="rId2"/>
    <p:sldLayoutId id="2147483672" r:id="rId3"/>
    <p:sldLayoutId id="2147483673" r:id="rId4"/>
    <p:sldLayoutId id="2147483686" r:id="rId5"/>
    <p:sldLayoutId id="2147483687" r:id="rId6"/>
    <p:sldLayoutId id="2147483674" r:id="rId7"/>
    <p:sldLayoutId id="2147483675" r:id="rId8"/>
    <p:sldLayoutId id="2147483677" r:id="rId9"/>
    <p:sldLayoutId id="2147483678" r:id="rId10"/>
    <p:sldLayoutId id="2147483679" r:id="rId11"/>
    <p:sldLayoutId id="2147483680" r:id="rId12"/>
    <p:sldLayoutId id="2147483666" r:id="rId13"/>
    <p:sldLayoutId id="2147483681" r:id="rId14"/>
    <p:sldLayoutId id="2147483682" r:id="rId15"/>
    <p:sldLayoutId id="2147483683" r:id="rId16"/>
    <p:sldLayoutId id="214748368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9547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as.er.usgs.gov/queries/SpeciesAnimatedMap.aspx?speciesID=96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EE9096E-DD94-4178-A22B-3579CC246C0B}"/>
              </a:ext>
            </a:extLst>
          </p:cNvPr>
          <p:cNvSpPr txBox="1"/>
          <p:nvPr/>
        </p:nvSpPr>
        <p:spPr>
          <a:xfrm>
            <a:off x="3265145" y="5550069"/>
            <a:ext cx="4817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Emily Smail, Ph.D.  </a:t>
            </a:r>
          </a:p>
          <a:p>
            <a:r>
              <a:rPr lang="en-A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 Coordinator </a:t>
            </a:r>
          </a:p>
          <a:p>
            <a:r>
              <a:rPr lang="en-A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 Blue Planet Initiative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27FBE1C-99A1-4656-9915-E73ED3C0E1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Oceans and Sustainability Related Variables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DD9C071C-8BCF-4A72-B2C2-52F5921CF5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AFF065-E986-42EC-94DF-427A020B42F6}"/>
              </a:ext>
            </a:extLst>
          </p:cNvPr>
          <p:cNvSpPr txBox="1"/>
          <p:nvPr/>
        </p:nvSpPr>
        <p:spPr>
          <a:xfrm>
            <a:off x="379079" y="3019968"/>
            <a:ext cx="2286445" cy="3016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095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Implementing and Monitoring the Sustainable Development Goals in the Caribbean: </a:t>
            </a:r>
          </a:p>
          <a:p>
            <a:r>
              <a:rPr lang="en-US" sz="2000" b="1" dirty="0">
                <a:solidFill>
                  <a:srgbClr val="0954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Role of the Ocean</a:t>
            </a:r>
          </a:p>
          <a:p>
            <a:r>
              <a:rPr lang="en-AU" sz="1600" b="1" dirty="0">
                <a:solidFill>
                  <a:srgbClr val="7DA7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18, 2018</a:t>
            </a:r>
          </a:p>
          <a:p>
            <a:r>
              <a:rPr lang="en-AU" sz="1600" b="1" dirty="0">
                <a:solidFill>
                  <a:srgbClr val="7DA7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St. Vincent </a:t>
            </a:r>
            <a:endParaRPr lang="en-AU" sz="2000" b="1" dirty="0">
              <a:solidFill>
                <a:srgbClr val="7DA7B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120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D100ADF-7D82-4A9F-AAC4-E4A6907B0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Example: Water Quality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B67CBFEC-9EC1-4AE7-B182-AA5CC0A9CB1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https://www.geoaquawatch.org/documents/</a:t>
            </a:r>
          </a:p>
        </p:txBody>
      </p:sp>
      <p:pic>
        <p:nvPicPr>
          <p:cNvPr id="13" name="Picture 12">
            <a:extLst/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l="37036" t="7654" r="36574" b="23677"/>
          <a:stretch/>
        </p:blipFill>
        <p:spPr>
          <a:xfrm>
            <a:off x="4899130" y="3342751"/>
            <a:ext cx="2057400" cy="2165684"/>
          </a:xfrm>
          <a:prstGeom prst="ellipse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16C09B-B1B4-432A-8DBA-05E7F9A94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138" y="2335089"/>
            <a:ext cx="6138862" cy="433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55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D100ADF-7D82-4A9F-AAC4-E4A6907B0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37" y="5137149"/>
            <a:ext cx="2621643" cy="1641477"/>
          </a:xfrm>
        </p:spPr>
        <p:txBody>
          <a:bodyPr/>
          <a:lstStyle/>
          <a:p>
            <a:r>
              <a:rPr lang="en-AU" dirty="0"/>
              <a:t>Examples: Turbidity and harmful algal bloom forecasts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B67CBFEC-9EC1-4AE7-B182-AA5CC0A9CB1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https://www.geoaquawatch.org/documents/</a:t>
            </a:r>
          </a:p>
        </p:txBody>
      </p:sp>
      <p:pic>
        <p:nvPicPr>
          <p:cNvPr id="7" name="Content Placeholder 6" descr="tsm_CB_20110911.png">
            <a:extLst>
              <a:ext uri="{FF2B5EF4-FFF2-40B4-BE49-F238E27FC236}">
                <a16:creationId xmlns:a16="http://schemas.microsoft.com/office/drawing/2014/main" id="{B8B9A38F-E974-4A7A-A895-0DF30E2CD12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76" y="689716"/>
            <a:ext cx="4308088" cy="4134697"/>
          </a:xfrm>
          <a:prstGeom prst="rect">
            <a:avLst/>
          </a:prstGeom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AD67D778-1669-4297-8448-106B16826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4764" y="1211828"/>
            <a:ext cx="4676610" cy="361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0079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D100ADF-7D82-4A9F-AAC4-E4A6907B0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Ocean &amp; Sustainability Variables 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9EFA335F-A6D1-4F6E-8152-61DF38775D73}"/>
              </a:ext>
            </a:extLst>
          </p:cNvPr>
          <p:cNvSpPr txBox="1">
            <a:spLocks/>
          </p:cNvSpPr>
          <p:nvPr/>
        </p:nvSpPr>
        <p:spPr>
          <a:xfrm>
            <a:off x="1038225" y="4598889"/>
            <a:ext cx="5238750" cy="30048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dirty="0"/>
              <a:t>Essential Variables help to focus Sustainable Development Goals monitoring. Current Opinion in Environmental Sustainability 2017, 26–27:97–105.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068E80-1F7E-4451-8EA8-FFE725E79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4" y="1723600"/>
            <a:ext cx="9027433" cy="275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312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D100ADF-7D82-4A9F-AAC4-E4A6907B0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Additional Information</a:t>
            </a:r>
            <a:endParaRPr lang="en-AU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480809" y="188913"/>
            <a:ext cx="4502854" cy="64801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www.geoblueplanet.org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@</a:t>
            </a:r>
            <a:r>
              <a:rPr lang="en-US" sz="3200" dirty="0" err="1"/>
              <a:t>GeoBluePlanet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info@geoblueplanet.org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2" t="14696" r="14490" b="15318"/>
          <a:stretch>
            <a:fillRect/>
          </a:stretch>
        </p:blipFill>
        <p:spPr bwMode="auto">
          <a:xfrm>
            <a:off x="3525898" y="669324"/>
            <a:ext cx="816824" cy="80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www.mediabistro.com/alltwitter/files/2011/03/twitter-p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98" y="2885968"/>
            <a:ext cx="853440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ttp://icons.iconarchive.com/icons/double-j-design/origami-colored-pencil/256/blue-mail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0" b="12627"/>
          <a:stretch>
            <a:fillRect/>
          </a:stretch>
        </p:blipFill>
        <p:spPr bwMode="auto">
          <a:xfrm>
            <a:off x="3387811" y="5051550"/>
            <a:ext cx="1092998" cy="86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719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B9C4FF-5EB9-471A-9A72-E3650A6BB4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803013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0053F-C236-42C7-B127-62EDA5E2B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Oceans and Society: Blue Planet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C099C-8A04-4428-9F4D-C70A7773A1B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05138" y="620110"/>
            <a:ext cx="5978525" cy="604897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Oceans and Society: Blue Planet is an Initiative within GEO that focuses on coastal and ocean observations for societal benefit</a:t>
            </a:r>
          </a:p>
          <a:p>
            <a:endParaRPr lang="en-US" dirty="0"/>
          </a:p>
          <a:p>
            <a:endParaRPr lang="en-US" dirty="0"/>
          </a:p>
          <a:p>
            <a:endParaRPr lang="en-AU" dirty="0"/>
          </a:p>
        </p:txBody>
      </p:sp>
      <p:pic>
        <p:nvPicPr>
          <p:cNvPr id="7" name="Content Placeholder 15">
            <a:extLst>
              <a:ext uri="{FF2B5EF4-FFF2-40B4-BE49-F238E27FC236}">
                <a16:creationId xmlns:a16="http://schemas.microsoft.com/office/drawing/2014/main" id="{456388C0-61C7-4593-B25C-EE4A4BF178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" r="2156" b="15095"/>
          <a:stretch/>
        </p:blipFill>
        <p:spPr>
          <a:xfrm>
            <a:off x="3154502" y="2578784"/>
            <a:ext cx="5989498" cy="427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56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D100ADF-7D82-4A9F-AAC4-E4A6907B0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GEO Blue Planet Goal</a:t>
            </a:r>
            <a:endParaRPr lang="en-AU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B67CBFEC-9EC1-4AE7-B182-AA5CC0A9CB1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The overall goal of Blue Planet Initiative is to ensure the sustained development and use of ocean and coastal observations for the benefit of society</a:t>
            </a:r>
            <a:endParaRPr lang="en-US" dirty="0"/>
          </a:p>
        </p:txBody>
      </p:sp>
      <p:graphicFrame>
        <p:nvGraphicFramePr>
          <p:cNvPr id="12" name="Diagram 11">
            <a:extLst/>
          </p:cNvPr>
          <p:cNvGraphicFramePr/>
          <p:nvPr>
            <p:extLst>
              <p:ext uri="{D42A27DB-BD31-4B8C-83A1-F6EECF244321}">
                <p14:modId xmlns:p14="http://schemas.microsoft.com/office/powerpoint/2010/main" val="2315107986"/>
              </p:ext>
            </p:extLst>
          </p:nvPr>
        </p:nvGraphicFramePr>
        <p:xfrm>
          <a:off x="2907424" y="235215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2">
            <a:extLst/>
          </p:cNvPr>
          <p:cNvPicPr>
            <a:picLocks noChangeAspect="1"/>
          </p:cNvPicPr>
          <p:nvPr/>
        </p:nvPicPr>
        <p:blipFill rotWithShape="1">
          <a:blip r:embed="rId8">
            <a:extLst/>
          </a:blip>
          <a:srcRect l="37036" t="7654" r="36574" b="23677"/>
          <a:stretch/>
        </p:blipFill>
        <p:spPr>
          <a:xfrm>
            <a:off x="4899130" y="3342751"/>
            <a:ext cx="2057400" cy="216568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07129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D100ADF-7D82-4A9F-AAC4-E4A6907B0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57" y="188687"/>
            <a:ext cx="2621643" cy="893880"/>
          </a:xfrm>
        </p:spPr>
        <p:txBody>
          <a:bodyPr anchor="t" anchorCtr="0">
            <a:normAutofit/>
          </a:bodyPr>
          <a:lstStyle/>
          <a:p>
            <a:r>
              <a:rPr lang="en-AU" dirty="0"/>
              <a:t>Who is GEO Blue Planet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168A18-C5E5-42C0-9682-5157102F9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657" y="1082567"/>
            <a:ext cx="2621643" cy="5033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GEO Blue Planet is a network of ocean and coastal-observers, social scientists and end-user representatives from a variety of stakeholder groups, including international and regional organizations, NGOs, national institutes, universities and government agencies. </a:t>
            </a:r>
          </a:p>
          <a:p>
            <a:pPr marL="0" indent="0">
              <a:buNone/>
            </a:pPr>
            <a:endParaRPr lang="en-AU" sz="2000" dirty="0"/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269" y="80965"/>
            <a:ext cx="4735752" cy="3348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300" y="3429000"/>
            <a:ext cx="4612721" cy="326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827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0053F-C236-42C7-B127-62EDA5E2B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Session 4: </a:t>
            </a:r>
            <a:r>
              <a:rPr lang="en-US" dirty="0"/>
              <a:t>Observational requirements for ocean-related variables and indicators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C099C-8A04-4428-9F4D-C70A7773A1B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05138" y="620110"/>
            <a:ext cx="5978525" cy="604897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Joaquin </a:t>
            </a:r>
            <a:r>
              <a:rPr lang="en-US" dirty="0" err="1"/>
              <a:t>Trinanes</a:t>
            </a:r>
            <a:r>
              <a:rPr lang="en-US" dirty="0"/>
              <a:t> – NOAA </a:t>
            </a:r>
            <a:r>
              <a:rPr lang="en-US" dirty="0" err="1"/>
              <a:t>CoastWatch</a:t>
            </a:r>
            <a:r>
              <a:rPr lang="en-US" dirty="0"/>
              <a:t> Caribbean and Gulf of Mexico Node </a:t>
            </a:r>
          </a:p>
          <a:p>
            <a:endParaRPr lang="en-US" dirty="0"/>
          </a:p>
          <a:p>
            <a:r>
              <a:rPr lang="en-US" dirty="0"/>
              <a:t>Cesar Toro – IOC/UNESCO Rep to IOCARIBE</a:t>
            </a:r>
          </a:p>
          <a:p>
            <a:endParaRPr lang="en-US" dirty="0"/>
          </a:p>
          <a:p>
            <a:r>
              <a:rPr lang="en-US" dirty="0"/>
              <a:t>Milton Haughton – CRFM</a:t>
            </a:r>
          </a:p>
          <a:p>
            <a:endParaRPr lang="en-US" dirty="0"/>
          </a:p>
          <a:p>
            <a:r>
              <a:rPr lang="en-US" dirty="0"/>
              <a:t>Nazeer </a:t>
            </a:r>
            <a:r>
              <a:rPr lang="en-US" dirty="0" err="1"/>
              <a:t>Gopaul</a:t>
            </a:r>
            <a:r>
              <a:rPr lang="en-US" dirty="0"/>
              <a:t> – Coastal Dynamics, Ltd.</a:t>
            </a:r>
          </a:p>
          <a:p>
            <a:endParaRPr lang="en-US" dirty="0"/>
          </a:p>
          <a:p>
            <a:r>
              <a:rPr lang="en-US" dirty="0"/>
              <a:t>Vaughn Martin – Serenity Dive </a:t>
            </a:r>
          </a:p>
          <a:p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66878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D100ADF-7D82-4A9F-AAC4-E4A6907B0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AU" dirty="0"/>
              <a:t>Data &amp; Product Inventory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63DA5A-910C-4A56-9E4B-26CA5FE12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16" y="1021606"/>
            <a:ext cx="8762565" cy="400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20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0053F-C236-42C7-B127-62EDA5E2B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Example: Coral Reef Watch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0A051D-10BA-4BEE-BC5B-FA8B6186FCB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NOAA Coral Reef Watch Bleaching Alerts 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43C7FDE-A036-4F4B-854A-BED4B398CDEE}"/>
              </a:ext>
            </a:extLst>
          </p:cNvPr>
          <p:cNvSpPr txBox="1">
            <a:spLocks noChangeArrowheads="1"/>
          </p:cNvSpPr>
          <p:nvPr/>
        </p:nvSpPr>
        <p:spPr>
          <a:xfrm>
            <a:off x="539639" y="1452563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buFontTx/>
              <a:buNone/>
            </a:pPr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1" name="Group 46">
            <a:extLst>
              <a:ext uri="{FF2B5EF4-FFF2-40B4-BE49-F238E27FC236}">
                <a16:creationId xmlns:a16="http://schemas.microsoft.com/office/drawing/2014/main" id="{462865E3-D361-4919-848F-7A7B3A4109F5}"/>
              </a:ext>
            </a:extLst>
          </p:cNvPr>
          <p:cNvGrpSpPr>
            <a:grpSpLocks/>
          </p:cNvGrpSpPr>
          <p:nvPr/>
        </p:nvGrpSpPr>
        <p:grpSpPr bwMode="auto">
          <a:xfrm>
            <a:off x="159657" y="1597987"/>
            <a:ext cx="5871048" cy="3410724"/>
            <a:chOff x="192430" y="1119538"/>
            <a:chExt cx="5871206" cy="3411108"/>
          </a:xfrm>
        </p:grpSpPr>
        <p:pic>
          <p:nvPicPr>
            <p:cNvPr id="12" name="Picture 47" descr="b05kmnn_sst_20141017_large.gif">
              <a:extLst>
                <a:ext uri="{FF2B5EF4-FFF2-40B4-BE49-F238E27FC236}">
                  <a16:creationId xmlns:a16="http://schemas.microsoft.com/office/drawing/2014/main" id="{B3859EC9-6C5F-4581-8A90-244AB10D0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430" y="1119538"/>
              <a:ext cx="5870734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6F69EA-CA18-4F26-B8D5-1A6C77D20E13}"/>
                </a:ext>
              </a:extLst>
            </p:cNvPr>
            <p:cNvSpPr txBox="1"/>
            <p:nvPr/>
          </p:nvSpPr>
          <p:spPr>
            <a:xfrm>
              <a:off x="4034284" y="4253616"/>
              <a:ext cx="2029352" cy="2770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b="1" kern="0" dirty="0">
                  <a:solidFill>
                    <a:sysClr val="windowText" lastClr="000000"/>
                  </a:solidFill>
                  <a:ea typeface="MS PGothic" pitchFamily="34" charset="-128"/>
                  <a:sym typeface="Calibri"/>
                </a:rPr>
                <a:t>Sea Surface Temperature</a:t>
              </a:r>
            </a:p>
          </p:txBody>
        </p:sp>
      </p:grpSp>
      <p:grpSp>
        <p:nvGrpSpPr>
          <p:cNvPr id="14" name="Group 43012">
            <a:extLst>
              <a:ext uri="{FF2B5EF4-FFF2-40B4-BE49-F238E27FC236}">
                <a16:creationId xmlns:a16="http://schemas.microsoft.com/office/drawing/2014/main" id="{4986EDB9-17E5-4F4B-BC50-80781474150F}"/>
              </a:ext>
            </a:extLst>
          </p:cNvPr>
          <p:cNvGrpSpPr>
            <a:grpSpLocks/>
          </p:cNvGrpSpPr>
          <p:nvPr/>
        </p:nvGrpSpPr>
        <p:grpSpPr bwMode="auto">
          <a:xfrm>
            <a:off x="1066120" y="1870369"/>
            <a:ext cx="5870575" cy="3409137"/>
            <a:chOff x="854381" y="1657508"/>
            <a:chExt cx="5870734" cy="3408672"/>
          </a:xfrm>
        </p:grpSpPr>
        <p:pic>
          <p:nvPicPr>
            <p:cNvPr id="15" name="Picture 50" descr="b05kmnn_ssta_20141017_large.gif">
              <a:extLst>
                <a:ext uri="{FF2B5EF4-FFF2-40B4-BE49-F238E27FC236}">
                  <a16:creationId xmlns:a16="http://schemas.microsoft.com/office/drawing/2014/main" id="{E4512A95-F27C-4909-9261-8A10E0AEB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381" y="1657508"/>
              <a:ext cx="5870734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DEAA320-C864-4DE0-91AB-664986F5F45D}"/>
                </a:ext>
              </a:extLst>
            </p:cNvPr>
            <p:cNvSpPr txBox="1"/>
            <p:nvPr/>
          </p:nvSpPr>
          <p:spPr>
            <a:xfrm>
              <a:off x="5553508" y="4789219"/>
              <a:ext cx="1170920" cy="2769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b="1" kern="0" dirty="0">
                  <a:solidFill>
                    <a:sysClr val="windowText" lastClr="000000"/>
                  </a:solidFill>
                  <a:ea typeface="MS PGothic" pitchFamily="34" charset="-128"/>
                  <a:sym typeface="Calibri"/>
                </a:rPr>
                <a:t>SST Anomaly</a:t>
              </a:r>
            </a:p>
          </p:txBody>
        </p:sp>
      </p:grpSp>
      <p:grpSp>
        <p:nvGrpSpPr>
          <p:cNvPr id="17" name="Group 2">
            <a:extLst>
              <a:ext uri="{FF2B5EF4-FFF2-40B4-BE49-F238E27FC236}">
                <a16:creationId xmlns:a16="http://schemas.microsoft.com/office/drawing/2014/main" id="{C7F0C3E0-4B19-4D9F-9ADB-D15716CDD077}"/>
              </a:ext>
            </a:extLst>
          </p:cNvPr>
          <p:cNvGrpSpPr/>
          <p:nvPr/>
        </p:nvGrpSpPr>
        <p:grpSpPr>
          <a:xfrm>
            <a:off x="1779939" y="2129518"/>
            <a:ext cx="5870734" cy="3382586"/>
            <a:chOff x="1602492" y="2180014"/>
            <a:chExt cx="5870734" cy="338258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1A9B8C0-C76C-4FD7-8D41-2E4D3D89DCC7}"/>
                </a:ext>
              </a:extLst>
            </p:cNvPr>
            <p:cNvSpPr txBox="1"/>
            <p:nvPr/>
          </p:nvSpPr>
          <p:spPr bwMode="auto">
            <a:xfrm>
              <a:off x="6456063" y="5285601"/>
              <a:ext cx="782937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b="1" kern="0" dirty="0">
                  <a:solidFill>
                    <a:sysClr val="windowText" lastClr="000000"/>
                  </a:solidFill>
                  <a:ea typeface="MS PGothic" pitchFamily="34" charset="-128"/>
                  <a:sym typeface="Calibri"/>
                </a:rPr>
                <a:t>HotSpot</a:t>
              </a:r>
            </a:p>
          </p:txBody>
        </p:sp>
        <p:pic>
          <p:nvPicPr>
            <p:cNvPr id="19" name="Picture 18" descr="b05kmnn_hs_20141017_large.gif">
              <a:extLst>
                <a:ext uri="{FF2B5EF4-FFF2-40B4-BE49-F238E27FC236}">
                  <a16:creationId xmlns:a16="http://schemas.microsoft.com/office/drawing/2014/main" id="{0EC0D178-10AF-4C07-96EA-76E7248AE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2492" y="2180014"/>
              <a:ext cx="5870734" cy="3200400"/>
            </a:xfrm>
            <a:prstGeom prst="rect">
              <a:avLst/>
            </a:prstGeom>
          </p:spPr>
        </p:pic>
      </p:grpSp>
      <p:grpSp>
        <p:nvGrpSpPr>
          <p:cNvPr id="20" name="Group 4">
            <a:extLst>
              <a:ext uri="{FF2B5EF4-FFF2-40B4-BE49-F238E27FC236}">
                <a16:creationId xmlns:a16="http://schemas.microsoft.com/office/drawing/2014/main" id="{6CCB8629-E683-47BF-8F99-6202B5F19227}"/>
              </a:ext>
            </a:extLst>
          </p:cNvPr>
          <p:cNvGrpSpPr/>
          <p:nvPr/>
        </p:nvGrpSpPr>
        <p:grpSpPr>
          <a:xfrm>
            <a:off x="2526415" y="2366963"/>
            <a:ext cx="5870734" cy="3424248"/>
            <a:chOff x="2352592" y="2716976"/>
            <a:chExt cx="5870734" cy="3424248"/>
          </a:xfrm>
        </p:grpSpPr>
        <p:pic>
          <p:nvPicPr>
            <p:cNvPr id="21" name="Picture 20" descr="b05kmnn_dhw_20141017_large.gif">
              <a:extLst>
                <a:ext uri="{FF2B5EF4-FFF2-40B4-BE49-F238E27FC236}">
                  <a16:creationId xmlns:a16="http://schemas.microsoft.com/office/drawing/2014/main" id="{1EF9D286-0E00-4ECF-A059-1BBBF75C8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52592" y="2716976"/>
              <a:ext cx="5870734" cy="32004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8ADCE69-E162-400A-9A97-EC4F47171343}"/>
                </a:ext>
              </a:extLst>
            </p:cNvPr>
            <p:cNvSpPr txBox="1"/>
            <p:nvPr/>
          </p:nvSpPr>
          <p:spPr bwMode="auto">
            <a:xfrm>
              <a:off x="5638800" y="5864225"/>
              <a:ext cx="1762021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b="1" kern="0" dirty="0">
                  <a:solidFill>
                    <a:sysClr val="windowText" lastClr="000000"/>
                  </a:solidFill>
                  <a:ea typeface="MS PGothic" pitchFamily="34" charset="-128"/>
                  <a:sym typeface="Calibri"/>
                </a:rPr>
                <a:t>Degree Heating Week</a:t>
              </a:r>
            </a:p>
          </p:txBody>
        </p:sp>
      </p:grpSp>
      <p:grpSp>
        <p:nvGrpSpPr>
          <p:cNvPr id="23" name="Group 7">
            <a:extLst>
              <a:ext uri="{FF2B5EF4-FFF2-40B4-BE49-F238E27FC236}">
                <a16:creationId xmlns:a16="http://schemas.microsoft.com/office/drawing/2014/main" id="{4CDF901C-17C9-49DC-8546-2E153EEBA833}"/>
              </a:ext>
            </a:extLst>
          </p:cNvPr>
          <p:cNvGrpSpPr/>
          <p:nvPr/>
        </p:nvGrpSpPr>
        <p:grpSpPr>
          <a:xfrm>
            <a:off x="3042298" y="2616919"/>
            <a:ext cx="5870734" cy="3200400"/>
            <a:chOff x="3094168" y="3330650"/>
            <a:chExt cx="5870734" cy="3200400"/>
          </a:xfrm>
        </p:grpSpPr>
        <p:pic>
          <p:nvPicPr>
            <p:cNvPr id="24" name="Picture 23" descr="b05kmnn_max_r07d_baa_20141017_large.gif">
              <a:extLst>
                <a:ext uri="{FF2B5EF4-FFF2-40B4-BE49-F238E27FC236}">
                  <a16:creationId xmlns:a16="http://schemas.microsoft.com/office/drawing/2014/main" id="{87A3EBF8-0E27-4455-B6DC-9A966F3D4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4168" y="3330650"/>
              <a:ext cx="5870734" cy="32004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355BB6C-3376-4F8B-AC96-0D69FEDEB70F}"/>
                </a:ext>
              </a:extLst>
            </p:cNvPr>
            <p:cNvSpPr txBox="1"/>
            <p:nvPr/>
          </p:nvSpPr>
          <p:spPr bwMode="auto">
            <a:xfrm>
              <a:off x="5334000" y="5681246"/>
              <a:ext cx="2202947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sz="1600" b="1" kern="0" dirty="0">
                  <a:solidFill>
                    <a:sysClr val="windowText" lastClr="000000"/>
                  </a:solidFill>
                  <a:ea typeface="MS PGothic" pitchFamily="34" charset="-128"/>
                  <a:sym typeface="Calibri"/>
                </a:rPr>
                <a:t>Bleaching Alert Area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496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0053F-C236-42C7-B127-62EDA5E2B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USGS Lionfish distribution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C099C-8A04-4428-9F4D-C70A7773A1B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05138" y="620110"/>
            <a:ext cx="5978525" cy="6048978"/>
          </a:xfrm>
        </p:spPr>
        <p:txBody>
          <a:bodyPr>
            <a:normAutofit/>
          </a:bodyPr>
          <a:lstStyle/>
          <a:p>
            <a:endParaRPr lang="en-US" dirty="0">
              <a:hlinkClick r:id="rId3"/>
            </a:endParaRP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https://nas.er.usgs.gov/queries/SpeciesAnimatedMap.aspx?speciesID=963</a:t>
            </a:r>
            <a:r>
              <a:rPr lang="en-US" dirty="0"/>
              <a:t> </a:t>
            </a:r>
          </a:p>
          <a:p>
            <a:endParaRPr lang="en-AU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BCE3EE-1D42-4201-A839-7818C0C43FD9}"/>
              </a:ext>
            </a:extLst>
          </p:cNvPr>
          <p:cNvSpPr txBox="1">
            <a:spLocks/>
          </p:cNvSpPr>
          <p:nvPr/>
        </p:nvSpPr>
        <p:spPr>
          <a:xfrm>
            <a:off x="3005138" y="188913"/>
            <a:ext cx="5978525" cy="6480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USGS Lionfish Map</a:t>
            </a:r>
          </a:p>
        </p:txBody>
      </p:sp>
    </p:spTree>
    <p:extLst>
      <p:ext uri="{BB962C8B-B14F-4D97-AF65-F5344CB8AC3E}">
        <p14:creationId xmlns:p14="http://schemas.microsoft.com/office/powerpoint/2010/main" val="2531633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0053F-C236-42C7-B127-62EDA5E2B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37" y="4498973"/>
            <a:ext cx="2621643" cy="1641477"/>
          </a:xfrm>
        </p:spPr>
        <p:txBody>
          <a:bodyPr/>
          <a:lstStyle/>
          <a:p>
            <a:r>
              <a:rPr lang="en-US" dirty="0"/>
              <a:t>Example: Turtle Watch </a:t>
            </a:r>
            <a:endParaRPr lang="en-AU" dirty="0"/>
          </a:p>
        </p:txBody>
      </p:sp>
      <p:pic>
        <p:nvPicPr>
          <p:cNvPr id="6" name="Picture 2" descr="The TurtleWatch product is a map showing the predicted location of the loggerhead sea turtle's preferred temperature habitat.">
            <a:extLst>
              <a:ext uri="{FF2B5EF4-FFF2-40B4-BE49-F238E27FC236}">
                <a16:creationId xmlns:a16="http://schemas.microsoft.com/office/drawing/2014/main" id="{83D37007-FD7B-42E3-B20D-A119464465BA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555" y="370585"/>
            <a:ext cx="5943108" cy="459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954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Plan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547E"/>
      </a:accent1>
      <a:accent2>
        <a:srgbClr val="7DA7B9"/>
      </a:accent2>
      <a:accent3>
        <a:srgbClr val="A5A5A5"/>
      </a:accent3>
      <a:accent4>
        <a:srgbClr val="FFC000"/>
      </a:accent4>
      <a:accent5>
        <a:srgbClr val="70AD47"/>
      </a:accent5>
      <a:accent6>
        <a:srgbClr val="954F72"/>
      </a:accent6>
      <a:hlink>
        <a:srgbClr val="833C0B"/>
      </a:hlink>
      <a:folHlink>
        <a:srgbClr val="09547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920</TotalTime>
  <Words>367</Words>
  <Application>Microsoft Office PowerPoint</Application>
  <PresentationFormat>On-screen Show (4:3)</PresentationFormat>
  <Paragraphs>77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ＭＳ Ｐゴシック</vt:lpstr>
      <vt:lpstr>ＭＳ Ｐゴシック</vt:lpstr>
      <vt:lpstr>Arial</vt:lpstr>
      <vt:lpstr>Calibri</vt:lpstr>
      <vt:lpstr>Office Theme</vt:lpstr>
      <vt:lpstr>Oceans and Sustainability Related Variables</vt:lpstr>
      <vt:lpstr>Oceans and Society: Blue Planet </vt:lpstr>
      <vt:lpstr>GEO Blue Planet Goal</vt:lpstr>
      <vt:lpstr>Who is GEO Blue Planet</vt:lpstr>
      <vt:lpstr>Session 4: Observational requirements for ocean-related variables and indicators</vt:lpstr>
      <vt:lpstr>Data &amp; Product Inventory</vt:lpstr>
      <vt:lpstr>Example: Coral Reef Watch</vt:lpstr>
      <vt:lpstr>Example: USGS Lionfish distribution</vt:lpstr>
      <vt:lpstr>Example: Turtle Watch </vt:lpstr>
      <vt:lpstr>Example: Water Quality</vt:lpstr>
      <vt:lpstr>Examples: Turbidity and harmful algal bloom forecasts</vt:lpstr>
      <vt:lpstr>Ocean &amp; Sustainability Variables </vt:lpstr>
      <vt:lpstr>Additional Information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Hodge</dc:creator>
  <cp:lastModifiedBy>Emily Smail</cp:lastModifiedBy>
  <cp:revision>106</cp:revision>
  <dcterms:created xsi:type="dcterms:W3CDTF">2017-12-05T05:19:11Z</dcterms:created>
  <dcterms:modified xsi:type="dcterms:W3CDTF">2018-01-18T22:50:33Z</dcterms:modified>
</cp:coreProperties>
</file>