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256" r:id="rId3"/>
    <p:sldId id="284" r:id="rId4"/>
    <p:sldId id="283" r:id="rId5"/>
    <p:sldId id="290" r:id="rId6"/>
    <p:sldId id="259" r:id="rId7"/>
    <p:sldId id="266" r:id="rId8"/>
    <p:sldId id="267" r:id="rId9"/>
    <p:sldId id="291" r:id="rId10"/>
    <p:sldId id="296" r:id="rId11"/>
    <p:sldId id="297" r:id="rId12"/>
    <p:sldId id="298" r:id="rId13"/>
    <p:sldId id="299" r:id="rId14"/>
    <p:sldId id="278" r:id="rId15"/>
    <p:sldId id="280" r:id="rId16"/>
    <p:sldId id="292" r:id="rId17"/>
    <p:sldId id="293" r:id="rId18"/>
    <p:sldId id="294" r:id="rId19"/>
    <p:sldId id="295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463BD-B071-644A-925B-8C0E44350768}" type="datetimeFigureOut">
              <a:rPr lang="es-ES" smtClean="0"/>
              <a:t>1/15/18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4CC5-A2D9-7042-AD96-51B038D899D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00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gl-ES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C3795274-2435-49FA-8679-DBC7CB6DA1A2}" type="slidenum">
              <a:rPr lang="en-US" sz="1200" i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3</a:t>
            </a:fld>
            <a:endParaRPr lang="en-US" sz="1200" i="0" u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1.  Wound infections.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Caused by a range of different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spp. including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vulnificus, V. alginolyticus, V. cholerae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exposure of cut, wound or abrasion to contaminated seawater.  Seriousness of infection is partly determined by species in question –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probably the worst ~25% mortality rate (Oliver 2005).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Gastroenteritis.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Nausea, vomiting, diarrhoea </a:t>
            </a: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-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again, caused by a range of different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spp. – most commonly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vulnificus, V. parahaemolyticus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and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 V. cholerae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consumption of raw/undercooked seafood and/or exposure to contaminated water sources.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3.  Septicaemia (blood poisoning).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Most serious clinical manifestation associated with vibriosis.  Often fatal, depending on pathogen involved (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&gt; 50% of cases). 100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fatalities a year in the USA, mostly septicaemia-associated, numerous recent cases in Europe.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en-GB" altLang="en-US" sz="1200" i="1" dirty="0" smtClean="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6714AED8-7540-4ED4-807F-90BBEB0ABCA1}" type="slidenum">
              <a:rPr lang="en-US" sz="1200" i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17</a:t>
            </a:fld>
            <a:endParaRPr lang="en-US" sz="1200" i="0" u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1.  Wound infections.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Caused by a range of different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spp. including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vulnificus, V. alginolyticus, V. cholerae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exposure of cut, wound or abrasion to contaminated seawater.  Seriousness of infection is partly determined by species in question –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probably the worst ~25% mortality rate (Oliver 2005).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Gastroenteritis.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Nausea, vomiting, diarrhoea </a:t>
            </a: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-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again, caused by a range of different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spp. – most commonly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vulnificus, V. parahaemolyticus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and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 V. cholerae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consumption of raw/undercooked seafood and/or exposure to contaminated water sources.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3.  Septicaemia (blood poisoning).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Most serious clinical manifestation associated with vibriosis.  Often fatal, depending on pathogen involved (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&gt; 50% of cases). 100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fatalities a year in the USA, mostly septicaemia-associated, numerous recent cases in Europe.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en-GB" altLang="en-US" sz="1200" i="1" dirty="0" smtClean="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6714AED8-7540-4ED4-807F-90BBEB0ABCA1}" type="slidenum">
              <a:rPr lang="en-US" sz="1200" i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18</a:t>
            </a:fld>
            <a:endParaRPr lang="en-US" sz="1200" i="0" u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SSS, SST, pCO2w,Total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alkalinity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Aragonite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saturation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state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inorganic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carbon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bicarbonate</a:t>
            </a:r>
            <a:r>
              <a:rPr lang="es-ES" baseline="0" dirty="0" smtClean="0"/>
              <a:t> Ion </a:t>
            </a:r>
            <a:r>
              <a:rPr lang="es-ES" baseline="0" dirty="0" err="1" smtClean="0"/>
              <a:t>concentration</a:t>
            </a:r>
            <a:r>
              <a:rPr lang="es-ES" baseline="0" dirty="0" smtClean="0"/>
              <a:t>, pH, </a:t>
            </a:r>
            <a:r>
              <a:rPr lang="is-IS" baseline="0" dirty="0" smtClean="0"/>
              <a:t>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F4CC5-A2D9-7042-AD96-51B038D899D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629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F4CC5-A2D9-7042-AD96-51B038D899D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2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Economic</a:t>
            </a:r>
            <a:r>
              <a:rPr lang="es-ES" dirty="0" smtClean="0"/>
              <a:t>, </a:t>
            </a:r>
            <a:r>
              <a:rPr lang="es-ES" dirty="0" err="1" smtClean="0"/>
              <a:t>environmental</a:t>
            </a:r>
            <a:r>
              <a:rPr lang="es-ES" dirty="0" smtClean="0"/>
              <a:t> and </a:t>
            </a:r>
            <a:r>
              <a:rPr lang="es-ES" dirty="0" err="1" smtClean="0"/>
              <a:t>health</a:t>
            </a:r>
            <a:r>
              <a:rPr lang="es-ES" dirty="0" smtClean="0"/>
              <a:t> </a:t>
            </a:r>
            <a:r>
              <a:rPr lang="es-ES" dirty="0" err="1" smtClean="0"/>
              <a:t>impacts</a:t>
            </a:r>
            <a:r>
              <a:rPr lang="es-ES" dirty="0" smtClean="0"/>
              <a:t>: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rotting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sargassum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releases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hydrogen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sulfide</a:t>
            </a:r>
            <a:r>
              <a:rPr lang="es-ES" baseline="0" dirty="0" smtClean="0"/>
              <a:t>  and </a:t>
            </a:r>
            <a:r>
              <a:rPr lang="es-ES" baseline="0" dirty="0" err="1" smtClean="0"/>
              <a:t>also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sargassum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easily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collects</a:t>
            </a:r>
            <a:r>
              <a:rPr lang="es-ES" baseline="0" dirty="0" smtClean="0"/>
              <a:t> heavy </a:t>
            </a:r>
            <a:r>
              <a:rPr lang="es-ES" baseline="0" dirty="0" err="1" smtClean="0"/>
              <a:t>metals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pesticides</a:t>
            </a:r>
            <a:r>
              <a:rPr lang="es-ES" baseline="0" dirty="0" smtClean="0"/>
              <a:t>, etc.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F4CC5-A2D9-7042-AD96-51B038D899D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98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 smtClean="0">
                <a:latin typeface="Arial" panose="020B0604020202020204" pitchFamily="34" charset="0"/>
                <a:cs typeface="Tahoma" panose="020B0604030504040204" pitchFamily="34" charset="0"/>
              </a:rPr>
              <a:t>1.  Wound infections. 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Caused by a range of different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spp. including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vulnificus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, 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alginolyticus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, 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cholerae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exposure of cut, wound or abrasion to contaminated seawater.  Seriousness of infection is partly determined by species in question –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vulnificus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probably the worst ~25% mortality rate (Oliver 2005).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dirty="0" smtClean="0">
                <a:latin typeface="Arial" panose="020B0604020202020204" pitchFamily="34" charset="0"/>
                <a:cs typeface="Tahoma" panose="020B0604030504040204" pitchFamily="34" charset="0"/>
              </a:rPr>
              <a:t>Gastroenteritis. 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Nausea, vomiting, diarrhoea </a:t>
            </a:r>
            <a:r>
              <a:rPr lang="en-GB" altLang="en-US" sz="1200" b="1" dirty="0" smtClean="0">
                <a:latin typeface="Arial" panose="020B0604020202020204" pitchFamily="34" charset="0"/>
                <a:cs typeface="Tahoma" panose="020B0604030504040204" pitchFamily="34" charset="0"/>
              </a:rPr>
              <a:t>-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again, caused by a range of different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spp. – most commonly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vulnificus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, 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parahaemolyticus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and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cholerae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consumption of raw/undercooked seafood and/or exposure to contaminated water sources.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dirty="0" smtClean="0">
                <a:latin typeface="Arial" panose="020B0604020202020204" pitchFamily="34" charset="0"/>
                <a:cs typeface="Tahoma" panose="020B0604030504040204" pitchFamily="34" charset="0"/>
              </a:rPr>
              <a:t>3.  Septicaemia (blood poisoning). 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Most serious clinical manifestation associated with </a:t>
            </a:r>
            <a:r>
              <a:rPr lang="en-GB" altLang="en-US" sz="1200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vibriosis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.  Often fatal, depending on pathogen involved (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V. </a:t>
            </a:r>
            <a:r>
              <a:rPr lang="en-GB" altLang="en-US" sz="1200" i="1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vulnificus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&gt; 50% of cases). 100 </a:t>
            </a:r>
            <a:r>
              <a:rPr lang="en-GB" altLang="en-US" sz="1200" i="1" dirty="0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dirty="0" smtClean="0">
                <a:latin typeface="Arial" panose="020B0604020202020204" pitchFamily="34" charset="0"/>
                <a:cs typeface="Tahoma" panose="020B0604030504040204" pitchFamily="34" charset="0"/>
              </a:rPr>
              <a:t>fatalities a year in the USA, mostly septicaemia-associated, numerous recent cases in Europe.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en-GB" altLang="en-US" sz="1200" i="1" dirty="0" smtClean="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6714AED8-7540-4ED4-807F-90BBEB0ABCA1}" type="slidenum">
              <a:rPr lang="en-US" sz="1200" i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10</a:t>
            </a:fld>
            <a:endParaRPr lang="en-US" sz="1200" i="0" u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"the plausibility of an effective flow of water connecting both sides of the strait which may imply a transport of planktonic organisms and associated bacteria, including pathogenic Vibrio" 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F4CC5-A2D9-7042-AD96-51B038D899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36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CC21DF-AEAB-499B-818A-BFA89B92EA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13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CC21DF-AEAB-499B-818A-BFA89B92EA6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13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1.  Wound infections.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Caused by a range of different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spp. including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vulnificus, V. alginolyticus, V. cholerae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exposure of cut, wound or abrasion to contaminated seawater.  Seriousness of infection is partly determined by species in question –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probably the worst ~25% mortality rate (Oliver 2005).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Gastroenteritis.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Nausea, vomiting, diarrhoea </a:t>
            </a: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-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again, caused by a range of different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spp. – most commonly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vulnificus, V. parahaemolyticus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and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 V. cholerae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– normally caused by consumption of raw/undercooked seafood and/or exposure to contaminated water sources.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lang="en-GB" altLang="en-US" sz="1200" b="1" smtClean="0">
                <a:latin typeface="Arial" panose="020B0604020202020204" pitchFamily="34" charset="0"/>
                <a:cs typeface="Tahoma" panose="020B0604030504040204" pitchFamily="34" charset="0"/>
              </a:rPr>
              <a:t>3.  Septicaemia (blood poisoning). 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Most serious clinical manifestation associated with vibriosis.  Often fatal, depending on pathogen involved (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V. vulnificus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&gt; 50% of cases). 100 </a:t>
            </a:r>
            <a:r>
              <a:rPr lang="en-GB" altLang="en-US" sz="1200" i="1" smtClean="0">
                <a:latin typeface="Arial" panose="020B0604020202020204" pitchFamily="34" charset="0"/>
                <a:cs typeface="Tahoma" panose="020B0604030504040204" pitchFamily="34" charset="0"/>
              </a:rPr>
              <a:t>Vibrio </a:t>
            </a:r>
            <a:r>
              <a:rPr lang="en-GB" altLang="en-US" sz="1200" smtClean="0">
                <a:latin typeface="Arial" panose="020B0604020202020204" pitchFamily="34" charset="0"/>
                <a:cs typeface="Tahoma" panose="020B0604030504040204" pitchFamily="34" charset="0"/>
              </a:rPr>
              <a:t>fatalities a year in the USA, mostly septicaemia-associated, numerous recent cases in Europe. </a:t>
            </a: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en-GB" altLang="en-US" sz="1200" i="1" dirty="0" smtClean="0"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3 Marcador de número de diapositiva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6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400" i="1" u="sng">
                <a:solidFill>
                  <a:schemeClr val="hlink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6714AED8-7540-4ED4-807F-90BBEB0ABCA1}" type="slidenum">
              <a:rPr lang="en-US" sz="1200" i="0" u="none" smtClean="0">
                <a:solidFill>
                  <a:schemeClr val="tx1"/>
                </a:solidFill>
                <a:latin typeface="Arial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16</a:t>
            </a:fld>
            <a:endParaRPr lang="en-US" sz="1200" i="0" u="none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044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08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0616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4"/>
          <p:cNvSpPr>
            <a:spLocks noChangeShapeType="1"/>
          </p:cNvSpPr>
          <p:nvPr/>
        </p:nvSpPr>
        <p:spPr bwMode="auto">
          <a:xfrm>
            <a:off x="1143000" y="1219200"/>
            <a:ext cx="48006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6373" tIns="43186" rIns="86373" bIns="43186"/>
          <a:lstStyle/>
          <a:p>
            <a:pPr>
              <a:lnSpc>
                <a:spcPct val="85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es-ES">
              <a:latin typeface="Arial" charset="0"/>
              <a:cs typeface="+mn-cs"/>
            </a:endParaRPr>
          </a:p>
        </p:txBody>
      </p:sp>
      <p:pic>
        <p:nvPicPr>
          <p:cNvPr id="6" name="1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925"/>
            <a:ext cx="1193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6 Rectángulo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82473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spc="700" dirty="0" err="1" smtClean="0">
                <a:latin typeface="Verdana" pitchFamily="34" charset="0"/>
              </a:rPr>
              <a:t>St</a:t>
            </a:r>
            <a:r>
              <a:rPr lang="es-ES" sz="1200" spc="700" baseline="0" dirty="0" smtClean="0">
                <a:latin typeface="Verdana" pitchFamily="34" charset="0"/>
              </a:rPr>
              <a:t> </a:t>
            </a:r>
            <a:r>
              <a:rPr lang="es-ES" sz="1200" spc="700" baseline="0" dirty="0" err="1" smtClean="0">
                <a:latin typeface="Verdana" pitchFamily="34" charset="0"/>
              </a:rPr>
              <a:t>Vincent</a:t>
            </a:r>
            <a:r>
              <a:rPr lang="es-ES" sz="1200" spc="700" baseline="0" dirty="0" smtClean="0">
                <a:latin typeface="Verdana" pitchFamily="34" charset="0"/>
              </a:rPr>
              <a:t>, 17-19 </a:t>
            </a:r>
            <a:r>
              <a:rPr lang="es-ES" sz="1200" spc="700" baseline="0" dirty="0" err="1" smtClean="0">
                <a:latin typeface="Verdana" pitchFamily="34" charset="0"/>
              </a:rPr>
              <a:t>Jan</a:t>
            </a:r>
            <a:r>
              <a:rPr lang="es-ES" sz="1200" spc="700" baseline="0" dirty="0" smtClean="0">
                <a:latin typeface="Verdana" pitchFamily="34" charset="0"/>
              </a:rPr>
              <a:t> 2018</a:t>
            </a:r>
            <a:endParaRPr lang="en-US" sz="1100" spc="7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32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556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89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47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2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80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09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74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00D3E-0121-414F-A5AE-3511C90C2188}" type="datetimeFigureOut">
              <a:rPr lang="es-ES" smtClean="0"/>
              <a:t>1/11/18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38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00D3E-0121-414F-A5AE-3511C90C2188}" type="datetimeFigureOut">
              <a:rPr lang="es-ES" smtClean="0"/>
              <a:t>1/16/18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B845-3545-47BC-A798-E6D5AD97E449}" type="slidenum">
              <a:rPr lang="es-ES" smtClean="0"/>
              <a:t>‹Nr.›</a:t>
            </a:fld>
            <a:endParaRPr lang="es-ES"/>
          </a:p>
        </p:txBody>
      </p:sp>
      <p:pic>
        <p:nvPicPr>
          <p:cNvPr id="7" name="1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925"/>
            <a:ext cx="1193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/>
          <p:nvPr userDrawn="1"/>
        </p:nvSpPr>
        <p:spPr>
          <a:xfrm>
            <a:off x="0" y="6572250"/>
            <a:ext cx="9144000" cy="285750"/>
          </a:xfrm>
          <a:prstGeom prst="rect">
            <a:avLst/>
          </a:prstGeom>
          <a:solidFill>
            <a:srgbClr val="082473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spc="700" dirty="0" err="1" smtClean="0">
                <a:latin typeface="Verdana" pitchFamily="34" charset="0"/>
              </a:rPr>
              <a:t>St</a:t>
            </a:r>
            <a:r>
              <a:rPr lang="es-ES" sz="1400" spc="700" baseline="0" dirty="0" smtClean="0">
                <a:latin typeface="Verdana" pitchFamily="34" charset="0"/>
              </a:rPr>
              <a:t> </a:t>
            </a:r>
            <a:r>
              <a:rPr lang="es-ES" sz="1400" spc="700" baseline="0" dirty="0" err="1" smtClean="0">
                <a:latin typeface="Verdana" pitchFamily="34" charset="0"/>
              </a:rPr>
              <a:t>Vincent</a:t>
            </a:r>
            <a:r>
              <a:rPr lang="es-ES" sz="1400" spc="700" baseline="0" dirty="0" smtClean="0">
                <a:latin typeface="Verdana" pitchFamily="34" charset="0"/>
              </a:rPr>
              <a:t>, 17-19 </a:t>
            </a:r>
            <a:r>
              <a:rPr lang="es-ES" sz="1400" spc="700" baseline="0" dirty="0" err="1" smtClean="0">
                <a:latin typeface="Verdana" pitchFamily="34" charset="0"/>
              </a:rPr>
              <a:t>Jan</a:t>
            </a:r>
            <a:r>
              <a:rPr lang="es-ES" sz="1400" spc="700" baseline="0" dirty="0" smtClean="0">
                <a:latin typeface="Verdana" pitchFamily="34" charset="0"/>
              </a:rPr>
              <a:t> 2018</a:t>
            </a:r>
            <a:endParaRPr lang="en-US" sz="1200" spc="7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20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4.gi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1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ho.in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4284485" cy="3063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r="5203"/>
          <a:stretch>
            <a:fillRect/>
          </a:stretch>
        </p:blipFill>
        <p:spPr bwMode="auto">
          <a:xfrm>
            <a:off x="4607496" y="2132856"/>
            <a:ext cx="4536504" cy="33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115616" y="260648"/>
            <a:ext cx="8028384" cy="2304256"/>
          </a:xfrm>
          <a:prstGeom prst="rect">
            <a:avLst/>
          </a:prstGeom>
        </p:spPr>
        <p:txBody>
          <a:bodyPr rtlCol="0">
            <a:normAutofit fontScale="97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Observational requirements 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for variables related to human health and safety</a:t>
            </a:r>
            <a:b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40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539552" y="5357813"/>
            <a:ext cx="7776864" cy="9667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Joaquin.Trinanes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noaa.gov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	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CGoM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CW &amp; AOW </a:t>
            </a:r>
            <a:r>
              <a:rPr lang="es-E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</a:t>
            </a: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Manager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1143000" y="5286375"/>
            <a:ext cx="6572250" cy="1588"/>
          </a:xfrm>
          <a:prstGeom prst="line">
            <a:avLst/>
          </a:prstGeom>
          <a:ln>
            <a:solidFill>
              <a:srgbClr val="0824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34925"/>
            <a:ext cx="1193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7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066800"/>
            <a:ext cx="8458200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 err="1" smtClean="0">
                <a:latin typeface="+mn-lt"/>
                <a:cs typeface="Lucida Grande"/>
              </a:rPr>
              <a:t>Pathogenic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vibrios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+mn-lt"/>
                <a:cs typeface="Lucida Grande"/>
              </a:rPr>
              <a:t>present</a:t>
            </a:r>
            <a:r>
              <a:rPr lang="es-ES_tradnl" sz="2400" dirty="0" smtClean="0">
                <a:solidFill>
                  <a:srgbClr val="FF0000"/>
                </a:solidFill>
                <a:latin typeface="+mn-lt"/>
                <a:cs typeface="Lucida Grande"/>
              </a:rPr>
              <a:t> </a:t>
            </a:r>
            <a:r>
              <a:rPr lang="es-ES_tradnl" sz="2400" dirty="0" smtClean="0">
                <a:latin typeface="+mn-lt"/>
                <a:cs typeface="Lucida Grande"/>
              </a:rPr>
              <a:t>in marine </a:t>
            </a:r>
            <a:r>
              <a:rPr lang="es-ES_tradnl" sz="2400" dirty="0" err="1" smtClean="0">
                <a:latin typeface="+mn-lt"/>
                <a:cs typeface="Lucida Grande"/>
              </a:rPr>
              <a:t>environment</a:t>
            </a:r>
            <a:endParaRPr lang="en-US" sz="2400" dirty="0">
              <a:latin typeface="+mn-lt"/>
              <a:cs typeface="Lucida Grande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 err="1" smtClean="0">
                <a:latin typeface="+mn-lt"/>
                <a:cs typeface="Lucida Grande"/>
              </a:rPr>
              <a:t>Proliferate</a:t>
            </a:r>
            <a:r>
              <a:rPr lang="es-ES_tradnl" sz="2400" dirty="0" smtClean="0">
                <a:latin typeface="+mn-lt"/>
                <a:cs typeface="Lucida Grande"/>
              </a:rPr>
              <a:t> in </a:t>
            </a:r>
            <a:r>
              <a:rPr lang="es-ES_tradnl" sz="2400" b="1" dirty="0" err="1" smtClean="0">
                <a:solidFill>
                  <a:srgbClr val="FF0000"/>
                </a:solidFill>
                <a:latin typeface="+mn-lt"/>
                <a:cs typeface="Lucida Grande"/>
              </a:rPr>
              <a:t>warm</a:t>
            </a:r>
            <a:r>
              <a:rPr lang="es-ES_tradnl" sz="2400" dirty="0" smtClean="0">
                <a:solidFill>
                  <a:srgbClr val="FF0000"/>
                </a:solidFill>
                <a:latin typeface="+mn-lt"/>
                <a:cs typeface="Lucida Grande"/>
              </a:rPr>
              <a:t> </a:t>
            </a:r>
            <a:r>
              <a:rPr lang="es-ES_tradnl" sz="2400" dirty="0" smtClean="0">
                <a:latin typeface="+mn-lt"/>
                <a:cs typeface="Lucida Grande"/>
              </a:rPr>
              <a:t>and </a:t>
            </a:r>
            <a:r>
              <a:rPr lang="es-ES_tradnl" sz="2400" b="1" dirty="0" err="1" smtClean="0">
                <a:solidFill>
                  <a:srgbClr val="FF0000"/>
                </a:solidFill>
                <a:latin typeface="+mn-lt"/>
                <a:cs typeface="Lucida Grande"/>
              </a:rPr>
              <a:t>low</a:t>
            </a:r>
            <a:r>
              <a:rPr lang="es-ES_tradnl" sz="2400" b="1" dirty="0" smtClean="0">
                <a:solidFill>
                  <a:srgbClr val="FF0000"/>
                </a:solidFill>
                <a:latin typeface="+mn-lt"/>
                <a:cs typeface="Lucida Grande"/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  <a:latin typeface="+mn-lt"/>
                <a:cs typeface="Lucida Grande"/>
              </a:rPr>
              <a:t>salinity</a:t>
            </a:r>
            <a:r>
              <a:rPr lang="es-ES_tradnl" sz="2400" b="1" dirty="0" smtClean="0">
                <a:solidFill>
                  <a:srgbClr val="FF0000"/>
                </a:solidFill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seawater</a:t>
            </a:r>
            <a:endParaRPr lang="es-ES_tradnl" sz="2400" dirty="0" smtClean="0">
              <a:latin typeface="+mn-lt"/>
              <a:cs typeface="Lucida Grande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 err="1" smtClean="0">
                <a:latin typeface="+mn-lt"/>
                <a:cs typeface="Lucida Grande"/>
              </a:rPr>
              <a:t>Clinical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manifestations</a:t>
            </a:r>
            <a:r>
              <a:rPr lang="es-ES_tradnl" sz="2400" dirty="0" smtClean="0">
                <a:latin typeface="+mn-lt"/>
                <a:cs typeface="Lucida Grande"/>
              </a:rPr>
              <a:t>: </a:t>
            </a:r>
            <a:r>
              <a:rPr lang="es-ES_tradnl" sz="2400" dirty="0" err="1" smtClean="0">
                <a:latin typeface="+mn-lt"/>
                <a:cs typeface="Lucida Grande"/>
              </a:rPr>
              <a:t>Wound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infections</a:t>
            </a:r>
            <a:r>
              <a:rPr lang="es-ES_tradnl" sz="2400" dirty="0" smtClean="0">
                <a:latin typeface="+mn-lt"/>
                <a:cs typeface="Lucida Grande"/>
              </a:rPr>
              <a:t>, gastroenteritis, </a:t>
            </a:r>
            <a:r>
              <a:rPr lang="es-ES_tradnl" sz="2400" dirty="0" err="1" smtClean="0">
                <a:latin typeface="+mn-lt"/>
                <a:cs typeface="Lucida Grande"/>
              </a:rPr>
              <a:t>septicaemia</a:t>
            </a:r>
            <a:r>
              <a:rPr lang="es-ES_tradnl" sz="2400" dirty="0" smtClean="0">
                <a:latin typeface="+mn-lt"/>
                <a:cs typeface="Lucida Grande"/>
              </a:rPr>
              <a:t> (100 </a:t>
            </a:r>
            <a:r>
              <a:rPr lang="es-ES_tradnl" sz="2400" dirty="0" err="1" smtClean="0">
                <a:latin typeface="+mn-lt"/>
                <a:cs typeface="Lucida Grande"/>
              </a:rPr>
              <a:t>fatalities</a:t>
            </a:r>
            <a:r>
              <a:rPr lang="es-ES_tradnl" sz="2400" dirty="0" smtClean="0">
                <a:latin typeface="+mn-lt"/>
                <a:cs typeface="Lucida Grande"/>
              </a:rPr>
              <a:t> /</a:t>
            </a:r>
            <a:r>
              <a:rPr lang="es-ES_tradnl" sz="2400" dirty="0" err="1" smtClean="0">
                <a:latin typeface="+mn-lt"/>
                <a:cs typeface="Lucida Grande"/>
              </a:rPr>
              <a:t>year</a:t>
            </a:r>
            <a:r>
              <a:rPr lang="es-ES_tradnl" sz="2400" dirty="0" smtClean="0">
                <a:latin typeface="+mn-lt"/>
                <a:cs typeface="Lucida Grande"/>
              </a:rPr>
              <a:t> USA</a:t>
            </a:r>
            <a:r>
              <a:rPr lang="es-ES_tradnl" sz="2400" dirty="0" smtClean="0">
                <a:latin typeface="+mn-lt"/>
                <a:cs typeface="Lucida Grande"/>
              </a:rPr>
              <a:t>)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 smtClean="0">
                <a:cs typeface="Lucida Grande"/>
              </a:rPr>
              <a:t>Cholera: </a:t>
            </a:r>
            <a:r>
              <a:rPr lang="es-ES_tradnl" sz="2400" dirty="0" smtClean="0">
                <a:cs typeface="Lucida Grande"/>
              </a:rPr>
              <a:t>~11 </a:t>
            </a:r>
            <a:r>
              <a:rPr lang="es-ES_tradnl" sz="2400" dirty="0" err="1" smtClean="0">
                <a:cs typeface="Lucida Grande"/>
              </a:rPr>
              <a:t>million</a:t>
            </a:r>
            <a:r>
              <a:rPr lang="es-ES_tradnl" sz="2400" dirty="0" smtClean="0">
                <a:cs typeface="Lucida Grande"/>
              </a:rPr>
              <a:t> cases/</a:t>
            </a:r>
            <a:r>
              <a:rPr lang="es-ES_tradnl" sz="2400" dirty="0" err="1" smtClean="0">
                <a:cs typeface="Lucida Grande"/>
              </a:rPr>
              <a:t>year</a:t>
            </a:r>
            <a:r>
              <a:rPr lang="es-ES_tradnl" sz="2400" dirty="0" smtClean="0">
                <a:cs typeface="Lucida Grande"/>
              </a:rPr>
              <a:t> (</a:t>
            </a:r>
            <a:r>
              <a:rPr lang="en-US" sz="2400" dirty="0"/>
              <a:t>5-10% of the number of actual cases due to poor surveillance </a:t>
            </a:r>
            <a:r>
              <a:rPr lang="en-US" sz="2400" dirty="0" smtClean="0"/>
              <a:t>systems)</a:t>
            </a:r>
            <a:endParaRPr lang="es-ES_tradnl" sz="2400" dirty="0" smtClean="0">
              <a:latin typeface="+mn-lt"/>
              <a:cs typeface="Lucida Grande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 err="1" smtClean="0">
                <a:latin typeface="+mn-lt"/>
                <a:cs typeface="Lucida Grande"/>
              </a:rPr>
              <a:t>Other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factors</a:t>
            </a:r>
            <a:r>
              <a:rPr lang="es-ES_tradnl" sz="2400" dirty="0" smtClean="0">
                <a:latin typeface="+mn-lt"/>
                <a:cs typeface="Lucida Grande"/>
              </a:rPr>
              <a:t>: </a:t>
            </a:r>
            <a:r>
              <a:rPr lang="es-ES_tradnl" sz="2400" dirty="0" err="1" smtClean="0">
                <a:latin typeface="+mn-lt"/>
                <a:cs typeface="Lucida Grande"/>
              </a:rPr>
              <a:t>ageing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population</a:t>
            </a:r>
            <a:r>
              <a:rPr lang="es-ES_tradnl" sz="2400" dirty="0" smtClean="0">
                <a:latin typeface="+mn-lt"/>
                <a:cs typeface="Lucida Grande"/>
              </a:rPr>
              <a:t>, </a:t>
            </a:r>
            <a:r>
              <a:rPr lang="es-ES_tradnl" sz="2400" dirty="0" err="1" smtClean="0">
                <a:latin typeface="+mn-lt"/>
                <a:cs typeface="Lucida Grande"/>
              </a:rPr>
              <a:t>shellfish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consumption</a:t>
            </a:r>
            <a:r>
              <a:rPr lang="es-ES_tradnl" sz="2400" dirty="0" smtClean="0">
                <a:latin typeface="+mn-lt"/>
                <a:cs typeface="Lucida Grande"/>
              </a:rPr>
              <a:t>, </a:t>
            </a:r>
            <a:r>
              <a:rPr lang="es-ES_tradnl" sz="2400" dirty="0" err="1" smtClean="0">
                <a:latin typeface="+mn-lt"/>
                <a:cs typeface="Lucida Grande"/>
              </a:rPr>
              <a:t>contact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with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water</a:t>
            </a:r>
            <a:r>
              <a:rPr lang="es-ES_tradnl" sz="2400" dirty="0" smtClean="0">
                <a:latin typeface="+mn-lt"/>
                <a:cs typeface="Lucida Grande"/>
              </a:rPr>
              <a:t>, etc.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 smtClean="0">
                <a:latin typeface="+mn-lt"/>
                <a:cs typeface="Lucida Grande"/>
              </a:rPr>
              <a:t>Can </a:t>
            </a:r>
            <a:r>
              <a:rPr lang="es-ES_tradnl" sz="2400" b="1" dirty="0" smtClean="0">
                <a:solidFill>
                  <a:srgbClr val="FF0000"/>
                </a:solidFill>
                <a:latin typeface="+mn-lt"/>
                <a:cs typeface="Lucida Grande"/>
              </a:rPr>
              <a:t>RS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help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to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track</a:t>
            </a:r>
            <a:r>
              <a:rPr lang="es-ES_tradnl" sz="2400" dirty="0" smtClean="0">
                <a:latin typeface="+mn-lt"/>
                <a:cs typeface="Lucida Grande"/>
              </a:rPr>
              <a:t> Vibrio </a:t>
            </a:r>
            <a:r>
              <a:rPr lang="es-ES_tradnl" sz="2400" dirty="0" err="1" smtClean="0">
                <a:latin typeface="+mn-lt"/>
                <a:cs typeface="Lucida Grande"/>
              </a:rPr>
              <a:t>disease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emergence</a:t>
            </a:r>
            <a:r>
              <a:rPr lang="es-ES_tradnl" sz="2400" dirty="0" smtClean="0">
                <a:latin typeface="+mn-lt"/>
                <a:cs typeface="Lucida Grande"/>
              </a:rPr>
              <a:t>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  <a:tab pos="2398713" algn="l"/>
              </a:tabLst>
              <a:defRPr/>
            </a:pPr>
            <a:r>
              <a:rPr lang="es-ES_tradnl" sz="2400" b="1" dirty="0" smtClean="0">
                <a:solidFill>
                  <a:srgbClr val="FF0000"/>
                </a:solidFill>
                <a:latin typeface="+mn-lt"/>
                <a:cs typeface="Lucida Grande"/>
              </a:rPr>
              <a:t>Open </a:t>
            </a:r>
            <a:r>
              <a:rPr lang="es-ES_tradnl" sz="2400" b="1" dirty="0" err="1" smtClean="0">
                <a:solidFill>
                  <a:srgbClr val="FF0000"/>
                </a:solidFill>
                <a:latin typeface="+mn-lt"/>
                <a:cs typeface="Lucida Grande"/>
              </a:rPr>
              <a:t>questions</a:t>
            </a:r>
            <a:r>
              <a:rPr lang="es-ES_tradnl" sz="2400" b="1" dirty="0" smtClean="0">
                <a:solidFill>
                  <a:srgbClr val="FF0000"/>
                </a:solidFill>
                <a:latin typeface="+mn-lt"/>
                <a:cs typeface="Lucida Grande"/>
              </a:rPr>
              <a:t>:  </a:t>
            </a:r>
            <a:r>
              <a:rPr lang="es-ES_tradnl" sz="2400" dirty="0" smtClean="0">
                <a:latin typeface="+mn-lt"/>
                <a:cs typeface="Lucida Grande"/>
              </a:rPr>
              <a:t>Can </a:t>
            </a:r>
            <a:r>
              <a:rPr lang="es-ES_tradnl" sz="2400" dirty="0" err="1" smtClean="0">
                <a:latin typeface="+mn-lt"/>
                <a:cs typeface="Lucida Grande"/>
              </a:rPr>
              <a:t>pathogenic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Vibrios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move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with</a:t>
            </a:r>
            <a:r>
              <a:rPr lang="es-ES_tradnl" sz="2400" dirty="0" smtClean="0">
                <a:latin typeface="+mn-lt"/>
                <a:cs typeface="Lucida Grande"/>
              </a:rPr>
              <a:t> </a:t>
            </a:r>
            <a:r>
              <a:rPr lang="es-ES_tradnl" sz="2400" dirty="0" err="1" smtClean="0">
                <a:latin typeface="+mn-lt"/>
                <a:cs typeface="Lucida Grande"/>
              </a:rPr>
              <a:t>currents</a:t>
            </a:r>
            <a:r>
              <a:rPr lang="es-ES_tradnl" sz="2400" dirty="0" smtClean="0">
                <a:latin typeface="+mn-lt"/>
                <a:cs typeface="Lucida Grande"/>
              </a:rPr>
              <a:t>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_tradnl" sz="2400" dirty="0">
                <a:latin typeface="+mn-lt"/>
                <a:cs typeface="Lucida Grande"/>
              </a:rPr>
              <a:t>	</a:t>
            </a:r>
            <a:r>
              <a:rPr lang="es-ES_tradnl" sz="2400" dirty="0" smtClean="0">
                <a:latin typeface="+mn-lt"/>
                <a:cs typeface="Lucida Grande"/>
              </a:rPr>
              <a:t>		   	</a:t>
            </a:r>
            <a:r>
              <a:rPr lang="es-ES_tradnl" sz="2400" dirty="0" smtClean="0">
                <a:latin typeface="+mj-lt"/>
                <a:cs typeface="Lucida Grande"/>
              </a:rPr>
              <a:t>Regional </a:t>
            </a:r>
            <a:r>
              <a:rPr lang="es-ES_tradnl" sz="2400" dirty="0">
                <a:latin typeface="+mj-lt"/>
                <a:cs typeface="Lucida Grande"/>
              </a:rPr>
              <a:t>&amp; Global </a:t>
            </a:r>
            <a:r>
              <a:rPr lang="es-ES_tradnl" sz="2400" dirty="0" err="1">
                <a:latin typeface="+mj-lt"/>
                <a:cs typeface="Lucida Grande"/>
              </a:rPr>
              <a:t>models</a:t>
            </a:r>
            <a:r>
              <a:rPr lang="es-ES_tradnl" sz="2400" dirty="0">
                <a:latin typeface="+mj-lt"/>
                <a:cs typeface="Lucida Grande"/>
              </a:rPr>
              <a:t>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endParaRPr lang="es-ES" sz="2400" dirty="0">
              <a:latin typeface="+mn-lt"/>
              <a:cs typeface="Lucida Grande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>
              <a:solidFill>
                <a:schemeClr val="bg2">
                  <a:lumMod val="1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200" dirty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endParaRPr lang="es-ES" sz="2200" b="1" dirty="0">
              <a:latin typeface="+mj-lt"/>
            </a:endParaRPr>
          </a:p>
        </p:txBody>
      </p:sp>
      <p:pic>
        <p:nvPicPr>
          <p:cNvPr id="7" name="Picture 13" descr="http://1.bp.blogspot.com/-Jifym30crio/TWFLadiozSI/AAAAAAAAANU/LZyytzrvDIA/s400/kol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381000"/>
            <a:ext cx="1080120" cy="10801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8686800" cy="10999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Vibrio </a:t>
            </a:r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Facts</a:t>
            </a:r>
            <a:endParaRPr lang="es-ES" sz="39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559315" cy="152988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0" y="609600"/>
            <a:ext cx="3672408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r>
              <a:rPr lang="es-ES" sz="2400" b="1" dirty="0" err="1" smtClean="0">
                <a:solidFill>
                  <a:schemeClr val="accent1"/>
                </a:solidFill>
                <a:latin typeface="Calibri" pitchFamily="34" charset="0"/>
              </a:rPr>
              <a:t>Collaboration</a:t>
            </a:r>
            <a:r>
              <a:rPr lang="es-ES" sz="2400" b="1" dirty="0" smtClean="0">
                <a:solidFill>
                  <a:schemeClr val="accent1"/>
                </a:solidFill>
                <a:latin typeface="Calibri" pitchFamily="34" charset="0"/>
              </a:rPr>
              <a:t>: </a:t>
            </a:r>
            <a:r>
              <a:rPr lang="es-ES" sz="2400" b="1" dirty="0" smtClean="0">
                <a:solidFill>
                  <a:schemeClr val="accent1"/>
                </a:solidFill>
                <a:latin typeface="Calibri" pitchFamily="34" charset="0"/>
              </a:rPr>
              <a:t>NOAA, </a:t>
            </a:r>
            <a:r>
              <a:rPr lang="es-ES" sz="2400" b="1" dirty="0" smtClean="0">
                <a:solidFill>
                  <a:schemeClr val="accent1"/>
                </a:solidFill>
                <a:latin typeface="Calibri" pitchFamily="34" charset="0"/>
              </a:rPr>
              <a:t> CEFAS, FDA and USC</a:t>
            </a:r>
            <a:endParaRPr lang="es-ES" sz="2400" dirty="0">
              <a:latin typeface="+mn-lt"/>
              <a:cs typeface="Lucida Grande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>
              <a:solidFill>
                <a:schemeClr val="bg2">
                  <a:lumMod val="1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200" dirty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endParaRPr lang="es-ES" sz="2200" b="1" dirty="0">
              <a:latin typeface="+mj-lt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914400" y="0"/>
            <a:ext cx="7772400" cy="10999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Vibrio</a:t>
            </a:r>
          </a:p>
        </p:txBody>
      </p:sp>
      <p:grpSp>
        <p:nvGrpSpPr>
          <p:cNvPr id="10" name="Group 8"/>
          <p:cNvGrpSpPr/>
          <p:nvPr/>
        </p:nvGrpSpPr>
        <p:grpSpPr>
          <a:xfrm>
            <a:off x="4648200" y="1676400"/>
            <a:ext cx="3540619" cy="1159769"/>
            <a:chOff x="1592083" y="1713541"/>
            <a:chExt cx="9271190" cy="3804087"/>
          </a:xfrm>
        </p:grpSpPr>
        <p:pic>
          <p:nvPicPr>
            <p:cNvPr id="11" name="06C88D60-C75D-408C-B560-9167236AFD11" descr="63B049ED-8F1D-4FF4-9563-3F5DE30BDACB@Hom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083" y="1836991"/>
              <a:ext cx="4471632" cy="3680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https://mail.google.com/mail/u/0/?ui=2&amp;ik=850dde58db&amp;view=fimg&amp;th=14a3b7ba070519c4&amp;attid=0.1.3&amp;disp=emb&amp;attbid=ANGjdJ_Md3lp6-lGGOwaCaUTrWy-89OIDQY3oX7UdSLQE7L-s6nGU30byo7TacIWeNii3PYqqhWx1N8_UZR3Tc4212rRahu-fwSrTmeZpf_Kyueg0gkLCRSqxOhSTdY&amp;sz=w2752-h2242&amp;ats=1418396374416&amp;rm=14a3b7ba070519c4&amp;zw&amp;atsh=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036" y="1713541"/>
              <a:ext cx="4668237" cy="3804087"/>
            </a:xfrm>
            <a:prstGeom prst="rect">
              <a:avLst/>
            </a:prstGeom>
            <a:noFill/>
          </p:spPr>
        </p:pic>
        <p:sp>
          <p:nvSpPr>
            <p:cNvPr id="13" name="TextBox 5"/>
            <p:cNvSpPr txBox="1"/>
            <p:nvPr/>
          </p:nvSpPr>
          <p:spPr>
            <a:xfrm>
              <a:off x="1856096" y="1727189"/>
              <a:ext cx="450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A</a:t>
              </a:r>
              <a:endParaRPr lang="en-GB" b="1" dirty="0"/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6457678" y="1729461"/>
              <a:ext cx="450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B</a:t>
              </a: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733800"/>
            <a:ext cx="3399587" cy="191226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6" name="GlobalSpread_pandemic_withmap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599" y="3657598"/>
            <a:ext cx="5257801" cy="26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4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/>
          <p:cNvSpPr txBox="1"/>
          <p:nvPr/>
        </p:nvSpPr>
        <p:spPr>
          <a:xfrm>
            <a:off x="395536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s-ES_tradnl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Vibrio </a:t>
            </a:r>
            <a:r>
              <a:rPr lang="es-ES_tradnl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Phylogeography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500"/>
            <a:ext cx="9144000" cy="46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/>
          <p:cNvSpPr txBox="1"/>
          <p:nvPr/>
        </p:nvSpPr>
        <p:spPr>
          <a:xfrm>
            <a:off x="395536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Suitability</a:t>
            </a:r>
            <a:r>
              <a:rPr lang="es-ES_tradnl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Index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144000" cy="42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9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5778"/>
          </a:xfrm>
          <a:prstGeom prst="rect">
            <a:avLst/>
          </a:prstGeom>
        </p:spPr>
      </p:pic>
      <p:sp>
        <p:nvSpPr>
          <p:cNvPr id="3" name="8 CuadroTexto"/>
          <p:cNvSpPr txBox="1"/>
          <p:nvPr/>
        </p:nvSpPr>
        <p:spPr>
          <a:xfrm>
            <a:off x="-246888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Viewer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CuadroTexto"/>
          <p:cNvSpPr txBox="1"/>
          <p:nvPr/>
        </p:nvSpPr>
        <p:spPr>
          <a:xfrm>
            <a:off x="-246888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Viewer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0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1560" y="1340768"/>
            <a:ext cx="8153400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sz="2400" dirty="0" smtClean="0"/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>
                <a:latin typeface="+mj-lt"/>
              </a:rPr>
              <a:t>NOAA goals (and GEOSS) support the sharing of free, accessible, sustained, interoperable and user-friendly environmental data and metadata.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>
                <a:latin typeface="+mj-lt"/>
              </a:rPr>
              <a:t>Needed for informed public-health decision making and the development of appropriate tools. 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>
                <a:latin typeface="+mj-lt"/>
              </a:rPr>
              <a:t>Integration and coordination is a must (environment, epidemiological, socio-economic, …), as well as the development of best practices and common formats.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>
                <a:latin typeface="+mj-lt"/>
              </a:rPr>
              <a:t>Work on Vibrio shows what can be done for other species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 smtClean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>
              <a:solidFill>
                <a:schemeClr val="bg2">
                  <a:lumMod val="1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200" dirty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endParaRPr lang="es-ES" sz="2200" b="1" dirty="0">
              <a:latin typeface="+mj-lt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395536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Conclusions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1560" y="1340768"/>
            <a:ext cx="8153400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sz="2400" dirty="0" smtClean="0"/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>
                <a:latin typeface="+mj-lt"/>
              </a:rPr>
              <a:t>Improve monitoring and surveillance systems that allow for the sharing of data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>
                <a:latin typeface="+mj-lt"/>
              </a:rPr>
              <a:t>Where are we likely to see these important pathogens emerge in the future, in the context of a warming climate system?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>
                <a:latin typeface="+mj-lt"/>
              </a:rPr>
              <a:t>How can we accurately attribute changing environmental factors and reliably demarcate the role that this plays in increasing clinical risk?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>
              <a:solidFill>
                <a:schemeClr val="bg2">
                  <a:lumMod val="1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200" dirty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endParaRPr lang="es-ES" sz="2200" b="1" dirty="0"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95536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1560" y="1340768"/>
            <a:ext cx="8153400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>
                <a:latin typeface="+mj-lt"/>
              </a:rPr>
              <a:t>How can we provide a framework for sharing data between different stakeholders (e.g., clinicians, scientists, microbiologists, risk assessors, etc.) with regard to these important emerging pathogens?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>
                <a:latin typeface="+mj-lt"/>
              </a:rPr>
              <a:t>How can the </a:t>
            </a:r>
            <a:r>
              <a:rPr lang="en-US" sz="2400" dirty="0" smtClean="0">
                <a:latin typeface="+mj-lt"/>
              </a:rPr>
              <a:t>next</a:t>
            </a:r>
            <a:r>
              <a:rPr lang="en-US" sz="2400" dirty="0">
                <a:latin typeface="+mj-lt"/>
              </a:rPr>
              <a:t>-generation sequencing data being produced at the moment be used most appropriately in outbreak investigations and for understanding the emergence of these pathogens?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2400" dirty="0">
              <a:latin typeface="+mj-lt"/>
            </a:endParaRP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>
                <a:latin typeface="+mj-lt"/>
              </a:rPr>
              <a:t>How important is remote-sensing-based analyses in understanding the environmental conditions prior to, during, and after </a:t>
            </a:r>
            <a:r>
              <a:rPr lang="en-US" sz="2400" dirty="0" smtClean="0">
                <a:latin typeface="+mj-lt"/>
              </a:rPr>
              <a:t>Vibrio  (or </a:t>
            </a:r>
            <a:r>
              <a:rPr lang="en-US" sz="2400" dirty="0" err="1" smtClean="0">
                <a:latin typeface="+mj-lt"/>
              </a:rPr>
              <a:t>norovirus</a:t>
            </a:r>
            <a:r>
              <a:rPr lang="en-US" sz="2400" dirty="0" smtClean="0">
                <a:latin typeface="+mj-lt"/>
              </a:rPr>
              <a:t>,</a:t>
            </a:r>
            <a:r>
              <a:rPr lang="is-IS" sz="2400" dirty="0" smtClean="0">
                <a:latin typeface="+mj-lt"/>
              </a:rPr>
              <a:t>…) </a:t>
            </a:r>
            <a:r>
              <a:rPr lang="en-US" sz="2400" dirty="0">
                <a:latin typeface="+mj-lt"/>
              </a:rPr>
              <a:t> outbreaks?</a:t>
            </a:r>
          </a:p>
          <a:p>
            <a:pPr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tabLst>
                <a:tab pos="114300" algn="l"/>
              </a:tabLst>
              <a:defRPr/>
            </a:pPr>
            <a:endParaRPr lang="es-ES" sz="2400" dirty="0">
              <a:latin typeface="+mn-lt"/>
              <a:cs typeface="Lucida Grande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 smtClean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dirty="0"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200" b="1" dirty="0">
              <a:solidFill>
                <a:schemeClr val="bg2">
                  <a:lumMod val="10000"/>
                </a:schemeClr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gl-ES" sz="2200" dirty="0">
              <a:latin typeface="+mj-lt"/>
            </a:endParaRP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endParaRPr lang="es-ES" sz="2200" b="1" dirty="0">
              <a:latin typeface="+mj-lt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395536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87624" y="2276872"/>
            <a:ext cx="709026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+mn-cs"/>
              </a:rPr>
              <a:t>Thank you!</a:t>
            </a:r>
          </a:p>
          <a:p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+mn-ea"/>
              <a:cs typeface="+mn-cs"/>
            </a:endParaRPr>
          </a:p>
          <a:p>
            <a:r>
              <a:rPr lang="en-GB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+mn-cs"/>
              </a:rPr>
              <a:t>Joaquin.Trinanes</a:t>
            </a:r>
            <a:r>
              <a:rPr lang="en-GB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+mn-ea"/>
                <a:cs typeface="+mn-cs"/>
              </a:rPr>
              <a:t>@noaa.gov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02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099911"/>
          </a:xfrm>
        </p:spPr>
        <p:txBody>
          <a:bodyPr>
            <a:normAutofit/>
          </a:bodyPr>
          <a:lstStyle/>
          <a:p>
            <a:r>
              <a:rPr lang="es-ES" sz="39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CoastWatch</a:t>
            </a:r>
            <a:r>
              <a:rPr lang="es-ES" sz="3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s-ES" sz="39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OceanWatch</a:t>
            </a:r>
            <a:endParaRPr lang="es-ES" sz="3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57200" y="1447800"/>
            <a:ext cx="8305800" cy="4268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400" dirty="0" err="1"/>
              <a:t>P</a:t>
            </a:r>
            <a:r>
              <a:rPr lang="es-ES" sz="2400" dirty="0" err="1" smtClean="0"/>
              <a:t>rovide</a:t>
            </a:r>
            <a:r>
              <a:rPr lang="es-ES" sz="2400" dirty="0" smtClean="0"/>
              <a:t> </a:t>
            </a:r>
            <a:r>
              <a:rPr lang="es-ES" sz="2400" dirty="0" err="1"/>
              <a:t>integrated</a:t>
            </a:r>
            <a:r>
              <a:rPr lang="es-ES" sz="2400" dirty="0"/>
              <a:t> data and </a:t>
            </a:r>
            <a:r>
              <a:rPr lang="es-ES" sz="2400" dirty="0" err="1"/>
              <a:t>tools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 smtClean="0"/>
              <a:t>scientists</a:t>
            </a:r>
            <a:r>
              <a:rPr lang="es-ES" sz="2400" dirty="0" smtClean="0"/>
              <a:t> and </a:t>
            </a:r>
            <a:r>
              <a:rPr lang="es-ES" sz="2400" dirty="0" err="1" smtClean="0"/>
              <a:t>other</a:t>
            </a:r>
            <a:r>
              <a:rPr lang="es-ES" sz="2400" dirty="0" smtClean="0"/>
              <a:t> </a:t>
            </a:r>
            <a:r>
              <a:rPr lang="es-ES" sz="2400" dirty="0" err="1" smtClean="0"/>
              <a:t>stakeholders</a:t>
            </a:r>
            <a:r>
              <a:rPr lang="es-ES" sz="2400" dirty="0" smtClean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</a:t>
            </a:r>
            <a:r>
              <a:rPr lang="es-ES" sz="2400" dirty="0" err="1"/>
              <a:t>understand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physical</a:t>
            </a:r>
            <a:r>
              <a:rPr lang="es-ES" sz="2400" dirty="0"/>
              <a:t>, </a:t>
            </a:r>
            <a:r>
              <a:rPr lang="es-ES" sz="2400" dirty="0" err="1"/>
              <a:t>biological</a:t>
            </a:r>
            <a:r>
              <a:rPr lang="es-ES" sz="2400" dirty="0"/>
              <a:t>, and </a:t>
            </a:r>
            <a:r>
              <a:rPr lang="es-ES" sz="2400" dirty="0" err="1"/>
              <a:t>chemical</a:t>
            </a:r>
            <a:r>
              <a:rPr lang="es-ES" sz="2400" dirty="0"/>
              <a:t> </a:t>
            </a:r>
            <a:r>
              <a:rPr lang="es-ES" sz="2400" dirty="0" err="1"/>
              <a:t>ocean</a:t>
            </a:r>
            <a:r>
              <a:rPr lang="es-ES" sz="2400" dirty="0"/>
              <a:t> </a:t>
            </a:r>
            <a:r>
              <a:rPr lang="es-ES" sz="2400" dirty="0" err="1"/>
              <a:t>processes</a:t>
            </a:r>
            <a:r>
              <a:rPr lang="es-ES" sz="2400" dirty="0"/>
              <a:t>.  </a:t>
            </a: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400" dirty="0" err="1" smtClean="0"/>
              <a:t>Scientific</a:t>
            </a:r>
            <a:r>
              <a:rPr lang="es-ES" sz="2400" dirty="0" smtClean="0"/>
              <a:t> </a:t>
            </a:r>
            <a:r>
              <a:rPr lang="es-ES" sz="2400" dirty="0" err="1"/>
              <a:t>quality</a:t>
            </a:r>
            <a:r>
              <a:rPr lang="es-ES" sz="2400" dirty="0"/>
              <a:t> </a:t>
            </a:r>
            <a:r>
              <a:rPr lang="es-ES" sz="2400" dirty="0" err="1"/>
              <a:t>products</a:t>
            </a:r>
            <a:r>
              <a:rPr lang="es-ES" sz="2400" dirty="0"/>
              <a:t> and </a:t>
            </a:r>
            <a:r>
              <a:rPr lang="es-ES" sz="2400" dirty="0" err="1"/>
              <a:t>near</a:t>
            </a:r>
            <a:r>
              <a:rPr lang="es-ES" sz="2400" dirty="0"/>
              <a:t>-real time </a:t>
            </a:r>
            <a:r>
              <a:rPr lang="es-ES" sz="2400" dirty="0" err="1"/>
              <a:t>datasets</a:t>
            </a:r>
            <a:r>
              <a:rPr lang="es-ES" sz="2400" dirty="0"/>
              <a:t> </a:t>
            </a:r>
            <a:r>
              <a:rPr lang="es-ES" sz="2400" dirty="0" err="1" smtClean="0"/>
              <a:t>needed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 smtClean="0"/>
              <a:t>support</a:t>
            </a:r>
            <a:r>
              <a:rPr lang="es-ES" sz="2400" dirty="0" smtClean="0"/>
              <a:t> </a:t>
            </a:r>
            <a:r>
              <a:rPr lang="es-ES" sz="2400" dirty="0" err="1"/>
              <a:t>climate</a:t>
            </a:r>
            <a:r>
              <a:rPr lang="es-ES" sz="2400" dirty="0"/>
              <a:t>, </a:t>
            </a:r>
            <a:r>
              <a:rPr lang="es-ES" sz="2400" dirty="0" err="1"/>
              <a:t>ocean</a:t>
            </a:r>
            <a:r>
              <a:rPr lang="es-ES" sz="2400" dirty="0"/>
              <a:t>, </a:t>
            </a:r>
            <a:r>
              <a:rPr lang="es-ES" sz="2400" dirty="0" err="1"/>
              <a:t>ecosystems</a:t>
            </a:r>
            <a:r>
              <a:rPr lang="es-ES" sz="2400" dirty="0"/>
              <a:t>, and </a:t>
            </a:r>
            <a:r>
              <a:rPr lang="es-ES" sz="2400" dirty="0" err="1"/>
              <a:t>weather</a:t>
            </a:r>
            <a:r>
              <a:rPr lang="es-ES" sz="2400" dirty="0"/>
              <a:t> </a:t>
            </a:r>
            <a:r>
              <a:rPr lang="es-ES" sz="2400" dirty="0" err="1" smtClean="0"/>
              <a:t>studies</a:t>
            </a:r>
            <a:r>
              <a:rPr lang="es-ES" sz="2400" dirty="0" smtClean="0"/>
              <a:t>. </a:t>
            </a:r>
            <a:r>
              <a:rPr lang="es-ES" sz="2400" dirty="0"/>
              <a:t> </a:t>
            </a:r>
          </a:p>
          <a:p>
            <a:pPr marL="228600" lvl="1" algn="just" fontAlgn="auto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400" dirty="0"/>
              <a:t>Tools </a:t>
            </a:r>
            <a:r>
              <a:rPr lang="es-ES" sz="2400" dirty="0" err="1" smtClean="0"/>
              <a:t>developed</a:t>
            </a:r>
            <a:r>
              <a:rPr lang="es-ES" sz="2400" dirty="0" smtClean="0"/>
              <a:t> </a:t>
            </a:r>
            <a:r>
              <a:rPr lang="es-ES" sz="2400" dirty="0"/>
              <a:t>and </a:t>
            </a:r>
            <a:r>
              <a:rPr lang="es-ES" sz="2400" dirty="0" err="1"/>
              <a:t>implemented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deliver</a:t>
            </a:r>
            <a:r>
              <a:rPr lang="es-ES" sz="2400" dirty="0"/>
              <a:t> interoperable </a:t>
            </a:r>
            <a:r>
              <a:rPr lang="es-ES" sz="2400" dirty="0" err="1"/>
              <a:t>products</a:t>
            </a:r>
            <a:r>
              <a:rPr lang="es-ES" sz="2400" dirty="0"/>
              <a:t> </a:t>
            </a:r>
            <a:r>
              <a:rPr lang="es-ES" sz="2400" dirty="0" err="1"/>
              <a:t>through</a:t>
            </a:r>
            <a:r>
              <a:rPr lang="es-ES" sz="2400" dirty="0"/>
              <a:t> a </a:t>
            </a:r>
            <a:r>
              <a:rPr lang="es-ES" sz="2400" dirty="0" err="1"/>
              <a:t>service-oriented</a:t>
            </a:r>
            <a:r>
              <a:rPr lang="es-ES" sz="2400" dirty="0"/>
              <a:t> </a:t>
            </a:r>
            <a:r>
              <a:rPr lang="es-ES" sz="2400" dirty="0" err="1"/>
              <a:t>architecture</a:t>
            </a:r>
            <a:r>
              <a:rPr lang="es-ES" sz="2400" dirty="0"/>
              <a:t>, </a:t>
            </a:r>
            <a:r>
              <a:rPr lang="es-ES" sz="2400" dirty="0" err="1"/>
              <a:t>using</a:t>
            </a:r>
            <a:r>
              <a:rPr lang="es-ES" sz="2400" dirty="0"/>
              <a:t> </a:t>
            </a:r>
            <a:r>
              <a:rPr lang="es-ES" sz="2400" dirty="0" err="1"/>
              <a:t>international</a:t>
            </a:r>
            <a:r>
              <a:rPr lang="es-ES" sz="2400" dirty="0"/>
              <a:t> </a:t>
            </a:r>
            <a:r>
              <a:rPr lang="es-ES" sz="2400" dirty="0" err="1"/>
              <a:t>recognized</a:t>
            </a:r>
            <a:r>
              <a:rPr lang="es-ES" sz="2400" dirty="0"/>
              <a:t> </a:t>
            </a:r>
            <a:r>
              <a:rPr lang="es-ES" sz="2400" dirty="0" err="1"/>
              <a:t>standards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data and </a:t>
            </a:r>
            <a:r>
              <a:rPr lang="es-ES" sz="2400" dirty="0" err="1"/>
              <a:t>metadata</a:t>
            </a:r>
            <a:r>
              <a:rPr lang="es-ES" sz="2400" dirty="0"/>
              <a:t>. </a:t>
            </a:r>
            <a:endParaRPr lang="es-ES" sz="2400" dirty="0"/>
          </a:p>
          <a:p>
            <a:pPr marL="228600" lvl="1" algn="just">
              <a:lnSpc>
                <a:spcPct val="80000"/>
              </a:lnSpc>
              <a:spcBef>
                <a:spcPct val="20000"/>
              </a:spcBef>
              <a:spcAft>
                <a:spcPts val="1800"/>
              </a:spcAft>
              <a:buClr>
                <a:schemeClr val="accent3"/>
              </a:buClr>
              <a:buSzPct val="95000"/>
              <a:defRPr/>
            </a:pPr>
            <a:r>
              <a:rPr lang="es-ES" sz="2400" dirty="0" err="1"/>
              <a:t>Both</a:t>
            </a:r>
            <a:r>
              <a:rPr lang="es-ES" sz="2400" dirty="0"/>
              <a:t> </a:t>
            </a:r>
            <a:r>
              <a:rPr lang="es-ES" sz="2400" dirty="0" err="1"/>
              <a:t>CoastWatch</a:t>
            </a:r>
            <a:r>
              <a:rPr lang="es-ES" sz="2400" dirty="0"/>
              <a:t> and </a:t>
            </a:r>
            <a:r>
              <a:rPr lang="es-ES" sz="2400" dirty="0" err="1"/>
              <a:t>OceanWatch</a:t>
            </a:r>
            <a:r>
              <a:rPr lang="es-ES" sz="2400" dirty="0"/>
              <a:t> </a:t>
            </a:r>
            <a:r>
              <a:rPr lang="es-ES" sz="2400" dirty="0" err="1"/>
              <a:t>efforts</a:t>
            </a:r>
            <a:r>
              <a:rPr lang="es-ES" sz="2400" dirty="0"/>
              <a:t> </a:t>
            </a:r>
            <a:r>
              <a:rPr lang="es-ES" sz="2400" dirty="0" err="1"/>
              <a:t>run</a:t>
            </a:r>
            <a:r>
              <a:rPr lang="es-ES" sz="2400" dirty="0"/>
              <a:t> in </a:t>
            </a:r>
            <a:r>
              <a:rPr lang="es-ES" sz="2400" dirty="0" err="1"/>
              <a:t>parallel</a:t>
            </a:r>
            <a:r>
              <a:rPr lang="es-ES" sz="2400" dirty="0"/>
              <a:t>,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latter</a:t>
            </a:r>
            <a:r>
              <a:rPr lang="es-ES" sz="2400" dirty="0"/>
              <a:t> </a:t>
            </a:r>
            <a:r>
              <a:rPr lang="es-ES" sz="2400" dirty="0" err="1"/>
              <a:t>focusing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a </a:t>
            </a:r>
            <a:r>
              <a:rPr lang="es-ES" sz="2400" dirty="0" err="1"/>
              <a:t>larger</a:t>
            </a:r>
            <a:r>
              <a:rPr lang="es-ES" sz="2400" dirty="0"/>
              <a:t> </a:t>
            </a:r>
            <a:r>
              <a:rPr lang="es-ES" sz="2400" dirty="0" err="1"/>
              <a:t>region</a:t>
            </a:r>
            <a:r>
              <a:rPr lang="es-ES" sz="2400" dirty="0"/>
              <a:t> of </a:t>
            </a:r>
            <a:r>
              <a:rPr lang="es-ES" sz="2400" dirty="0" err="1"/>
              <a:t>interest</a:t>
            </a:r>
            <a:r>
              <a:rPr lang="es-ES" sz="2400" dirty="0"/>
              <a:t>, </a:t>
            </a:r>
            <a:r>
              <a:rPr lang="es-ES" sz="2400" dirty="0" err="1"/>
              <a:t>primarily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Atlantic</a:t>
            </a:r>
            <a:r>
              <a:rPr lang="es-ES" sz="2400" dirty="0"/>
              <a:t> </a:t>
            </a:r>
            <a:r>
              <a:rPr lang="es-ES" sz="2400" dirty="0" err="1"/>
              <a:t>basin</a:t>
            </a:r>
            <a:r>
              <a:rPr lang="es-ES" sz="2400" dirty="0"/>
              <a:t> and global </a:t>
            </a:r>
            <a:r>
              <a:rPr lang="es-ES" sz="2400" dirty="0" err="1"/>
              <a:t>oceans</a:t>
            </a:r>
            <a:r>
              <a:rPr lang="es-ES" sz="24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708376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77151"/>
            <a:ext cx="3637823" cy="255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aribb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12776"/>
            <a:ext cx="3246110" cy="226483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869160"/>
            <a:ext cx="2204177" cy="162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wblended_occam01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8400" y="4876800"/>
            <a:ext cx="3131840" cy="15305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840" y="980728"/>
            <a:ext cx="3168352" cy="2726507"/>
          </a:xfrm>
          <a:prstGeom prst="rect">
            <a:avLst/>
          </a:prstGeom>
        </p:spPr>
      </p:pic>
      <p:sp>
        <p:nvSpPr>
          <p:cNvPr id="13" name="1 Título"/>
          <p:cNvSpPr txBox="1">
            <a:spLocks/>
          </p:cNvSpPr>
          <p:nvPr/>
        </p:nvSpPr>
        <p:spPr>
          <a:xfrm>
            <a:off x="914400" y="0"/>
            <a:ext cx="7772400" cy="10999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CW/OW: </a:t>
            </a:r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Products</a:t>
            </a:r>
            <a:endParaRPr lang="es-ES" sz="39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3581400"/>
            <a:ext cx="2202987" cy="123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1243060" cy="160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3400" y="3048000"/>
            <a:ext cx="2220768" cy="13701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458" y="1143000"/>
            <a:ext cx="2885542" cy="21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3000"/>
            <a:ext cx="8750300" cy="490220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5486400" y="685800"/>
            <a:ext cx="158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accent1"/>
                </a:solidFill>
                <a:latin typeface="Calibri" pitchFamily="34" charset="0"/>
              </a:rPr>
              <a:t>2018-01-</a:t>
            </a:r>
            <a:r>
              <a:rPr lang="es-ES" b="1" dirty="0" smtClean="0">
                <a:solidFill>
                  <a:schemeClr val="accent1"/>
                </a:solidFill>
                <a:latin typeface="Calibri" pitchFamily="34" charset="0"/>
              </a:rPr>
              <a:t>16</a:t>
            </a:r>
            <a:r>
              <a:rPr lang="es-ES" b="1" dirty="0" smtClean="0">
                <a:solidFill>
                  <a:schemeClr val="accent1"/>
                </a:solidFill>
                <a:latin typeface="Calibri" pitchFamily="34" charset="0"/>
              </a:rPr>
              <a:t> pH </a:t>
            </a:r>
            <a:endParaRPr lang="es-ES" dirty="0"/>
          </a:p>
        </p:txBody>
      </p:sp>
      <p:pic>
        <p:nvPicPr>
          <p:cNvPr id="9" name="Picture 6" descr="CoastWatchOA200805_G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76800"/>
            <a:ext cx="6267673" cy="156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914400" y="0"/>
            <a:ext cx="7772400" cy="10999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Acidification</a:t>
            </a:r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(R. </a:t>
            </a:r>
            <a:r>
              <a:rPr lang="es-E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Wanninkhof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1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914400" y="0"/>
            <a:ext cx="7772400" cy="10999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Tropical </a:t>
            </a:r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Cyclone</a:t>
            </a:r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Heat</a:t>
            </a:r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Potential</a:t>
            </a:r>
            <a:endParaRPr lang="es-ES" sz="39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(G. </a:t>
            </a:r>
            <a:r>
              <a:rPr lang="es-E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Goni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371600"/>
            <a:ext cx="263622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5181600"/>
            <a:ext cx="4962128" cy="11169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tchpdemean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5200" y="1371600"/>
            <a:ext cx="5257800" cy="30670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3352800"/>
            <a:ext cx="3354240" cy="29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Vibrio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Cholera:The</a:t>
            </a:r>
            <a:r>
              <a:rPr lang="en-US" dirty="0"/>
              <a:t> </a:t>
            </a:r>
            <a:r>
              <a:rPr lang="en-US" dirty="0">
                <a:hlinkClick r:id="rId2"/>
              </a:rPr>
              <a:t>World Health Organization</a:t>
            </a:r>
            <a:r>
              <a:rPr lang="en-US" dirty="0"/>
              <a:t> (WHO) estimates that the amount of cases reported each year represents just 5-10% of the number of actual cases due to poor surveillance systems. There are an estimated 11 million cases each year, excluding outbreaks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Vparahae&amp;Vulnificus</a:t>
            </a:r>
            <a:r>
              <a:rPr lang="en-US" dirty="0" smtClean="0"/>
              <a:t>: These </a:t>
            </a:r>
            <a:r>
              <a:rPr lang="en-US" dirty="0"/>
              <a:t>species do not cause cholera but can cause illness when consumed from contaminated seafood. Although illness caused by</a:t>
            </a:r>
            <a:r>
              <a:rPr lang="en-US" i="1" dirty="0"/>
              <a:t> V. </a:t>
            </a:r>
            <a:r>
              <a:rPr lang="en-US" i="1" dirty="0" err="1"/>
              <a:t>vulnificus</a:t>
            </a:r>
            <a:r>
              <a:rPr lang="en-US" dirty="0"/>
              <a:t> is less common than other </a:t>
            </a:r>
            <a:r>
              <a:rPr lang="en-US" i="1" dirty="0"/>
              <a:t>Vibrio</a:t>
            </a:r>
            <a:r>
              <a:rPr lang="en-US" dirty="0"/>
              <a:t> species, the mortality rate is very high and it is the leading cause of death related to seafood.</a:t>
            </a:r>
          </a:p>
          <a:p>
            <a:r>
              <a:rPr lang="en-US" b="1" dirty="0"/>
              <a:t>Incidence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There is an estimated 4,500 cases of food-borne illness caused by </a:t>
            </a:r>
            <a:r>
              <a:rPr lang="en-US" i="1" dirty="0"/>
              <a:t>V. </a:t>
            </a:r>
            <a:r>
              <a:rPr lang="en-US" i="1" dirty="0" err="1"/>
              <a:t>paraheamolyticus</a:t>
            </a:r>
            <a:r>
              <a:rPr lang="en-US" dirty="0"/>
              <a:t> each year in the US; outbreaks are more common in warmer months. There are an estimated 96 cases of food-borne illness caused by </a:t>
            </a:r>
            <a:r>
              <a:rPr lang="en-US" i="1" dirty="0"/>
              <a:t>V. </a:t>
            </a:r>
            <a:r>
              <a:rPr lang="en-US" i="1" dirty="0" err="1"/>
              <a:t>vulnificus</a:t>
            </a:r>
            <a:r>
              <a:rPr lang="en-US" dirty="0"/>
              <a:t> each year in the US.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460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4686300" cy="5207000"/>
          </a:xfrm>
          <a:prstGeom prst="rect">
            <a:avLst/>
          </a:prstGeom>
        </p:spPr>
      </p:pic>
      <p:pic>
        <p:nvPicPr>
          <p:cNvPr id="7" name="Imagen 6" descr="anim_sargassu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10000"/>
            <a:ext cx="3689733" cy="267170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914400" y="0"/>
            <a:ext cx="7772400" cy="10999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9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es-ES" sz="3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9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(AFAI)</a:t>
            </a:r>
          </a:p>
          <a:p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s-E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Chuanmin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</a:t>
            </a:r>
            <a:r>
              <a:rPr lang="es-E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USF)</a:t>
            </a:r>
            <a:endParaRPr lang="es-ES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486400" y="685800"/>
            <a:ext cx="4267200" cy="12954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s-ES" sz="2400" dirty="0" smtClean="0">
              <a:latin typeface="+mn-lt"/>
              <a:cs typeface="Lucida Grande"/>
            </a:endParaRPr>
          </a:p>
          <a:p>
            <a:r>
              <a:rPr lang="es-ES" sz="2400" dirty="0" err="1" smtClean="0">
                <a:cs typeface="Lucida Grande"/>
              </a:rPr>
              <a:t>Ongoing</a:t>
            </a:r>
            <a:r>
              <a:rPr lang="es-ES" sz="2400" dirty="0" smtClean="0">
                <a:cs typeface="Lucida Grande"/>
              </a:rPr>
              <a:t>: </a:t>
            </a:r>
            <a:r>
              <a:rPr lang="es-ES" sz="2400" dirty="0" smtClean="0">
                <a:latin typeface="+mn-lt"/>
                <a:cs typeface="Lucida Grande"/>
              </a:rPr>
              <a:t>MCI </a:t>
            </a:r>
            <a:r>
              <a:rPr lang="es-ES" sz="2400" dirty="0" err="1" smtClean="0">
                <a:latin typeface="+mn-lt"/>
                <a:cs typeface="Lucida Grande"/>
              </a:rPr>
              <a:t>from</a:t>
            </a:r>
            <a:r>
              <a:rPr lang="es-ES" sz="2400" dirty="0" smtClean="0">
                <a:latin typeface="+mn-lt"/>
                <a:cs typeface="Lucida Grande"/>
              </a:rPr>
              <a:t> S-3A</a:t>
            </a:r>
            <a:endParaRPr lang="es-ES" sz="2400" dirty="0" smtClean="0">
              <a:latin typeface="+mn-lt"/>
              <a:cs typeface="Lucida Grande"/>
            </a:endParaRPr>
          </a:p>
          <a:p>
            <a:endParaRPr lang="es-ES" sz="2400" dirty="0">
              <a:latin typeface="+mn-lt"/>
              <a:cs typeface="Lucida Grande"/>
            </a:endParaRPr>
          </a:p>
          <a:p>
            <a:endParaRPr lang="es-ES" sz="2400" dirty="0">
              <a:latin typeface="+mn-lt"/>
              <a:cs typeface="Lucida Grande"/>
            </a:endParaRPr>
          </a:p>
          <a:p>
            <a:endParaRPr lang="es-ES" sz="2400" dirty="0" smtClean="0">
              <a:latin typeface="+mn-lt"/>
              <a:cs typeface="Lucida Grande"/>
            </a:endParaRPr>
          </a:p>
          <a:p>
            <a:endParaRPr lang="es-ES" sz="2400" dirty="0">
              <a:latin typeface="+mn-lt"/>
              <a:cs typeface="Lucida Grande"/>
            </a:endParaRPr>
          </a:p>
          <a:p>
            <a:r>
              <a:rPr lang="es-ES" sz="2400" dirty="0" smtClean="0">
                <a:latin typeface="+mn-lt"/>
                <a:cs typeface="Lucida Grande"/>
              </a:rPr>
              <a:t>					</a:t>
            </a:r>
            <a:endParaRPr lang="es-ES" sz="2400" dirty="0">
              <a:latin typeface="+mn-lt"/>
              <a:cs typeface="Lucida Grande"/>
            </a:endParaRPr>
          </a:p>
          <a:p>
            <a:endParaRPr lang="es-ES" sz="2200" dirty="0"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447800"/>
            <a:ext cx="3657600" cy="2292096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627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 CuadroTexto"/>
          <p:cNvSpPr txBox="1"/>
          <p:nvPr/>
        </p:nvSpPr>
        <p:spPr>
          <a:xfrm>
            <a:off x="-246888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Debris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Tracking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0888"/>
            <a:ext cx="5129998" cy="405256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940152" y="4725144"/>
            <a:ext cx="2141984" cy="147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latin typeface="+mn-lt"/>
                <a:cs typeface="Lucida Grande"/>
              </a:rPr>
              <a:t>Transition</a:t>
            </a:r>
            <a:r>
              <a:rPr lang="es-ES" sz="2400" dirty="0" smtClean="0">
                <a:latin typeface="+mn-lt"/>
                <a:cs typeface="Lucida Grande"/>
              </a:rPr>
              <a:t> </a:t>
            </a:r>
            <a:r>
              <a:rPr lang="es-ES" sz="2400" dirty="0" err="1">
                <a:latin typeface="+mn-lt"/>
                <a:cs typeface="Lucida Grande"/>
              </a:rPr>
              <a:t>to</a:t>
            </a:r>
            <a:r>
              <a:rPr lang="es-ES" sz="2400" dirty="0">
                <a:latin typeface="+mn-lt"/>
                <a:cs typeface="Lucida Grande"/>
              </a:rPr>
              <a:t> </a:t>
            </a:r>
            <a:r>
              <a:rPr lang="es-ES" sz="2400" dirty="0" err="1">
                <a:latin typeface="+mn-lt"/>
                <a:cs typeface="Lucida Grande"/>
              </a:rPr>
              <a:t>products</a:t>
            </a:r>
            <a:r>
              <a:rPr lang="es-ES" sz="2400" dirty="0">
                <a:latin typeface="+mn-lt"/>
                <a:cs typeface="Lucida Grande"/>
              </a:rPr>
              <a:t> and </a:t>
            </a:r>
            <a:r>
              <a:rPr lang="es-ES" sz="2400" dirty="0" err="1" smtClean="0">
                <a:latin typeface="+mn-lt"/>
                <a:cs typeface="Lucida Grande"/>
              </a:rPr>
              <a:t>applications</a:t>
            </a:r>
            <a:endParaRPr lang="es-ES" dirty="0">
              <a:cs typeface="Lucida Grande"/>
            </a:endParaRPr>
          </a:p>
          <a:p>
            <a:endParaRPr lang="es-ES" dirty="0">
              <a:cs typeface="Lucida Grande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1560" y="1124744"/>
            <a:ext cx="7272808" cy="129614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s-ES" sz="2400" b="1" dirty="0" err="1">
                <a:solidFill>
                  <a:schemeClr val="accent1"/>
                </a:solidFill>
                <a:latin typeface="Calibri" pitchFamily="34" charset="0"/>
              </a:rPr>
              <a:t>Methodology</a:t>
            </a:r>
            <a:r>
              <a:rPr lang="es-ES" sz="2400" b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  <a:latin typeface="Calibri" pitchFamily="34" charset="0"/>
              </a:rPr>
              <a:t>published</a:t>
            </a:r>
            <a:r>
              <a:rPr lang="es-ES" sz="2400" b="1" dirty="0">
                <a:solidFill>
                  <a:schemeClr val="accent1"/>
                </a:solidFill>
                <a:latin typeface="Calibri" pitchFamily="34" charset="0"/>
              </a:rPr>
              <a:t> in </a:t>
            </a:r>
            <a:r>
              <a:rPr lang="es-ES" sz="2400" b="1" dirty="0" smtClean="0">
                <a:solidFill>
                  <a:schemeClr val="accent1"/>
                </a:solidFill>
                <a:latin typeface="Calibri" pitchFamily="34" charset="0"/>
              </a:rPr>
              <a:t>JOO (Trinanes et </a:t>
            </a:r>
            <a:r>
              <a:rPr lang="es-ES" sz="2400" b="1" dirty="0">
                <a:solidFill>
                  <a:schemeClr val="accent1"/>
                </a:solidFill>
                <a:latin typeface="Calibri" pitchFamily="34" charset="0"/>
              </a:rPr>
              <a:t>al,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Analysis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of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flight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MH370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potential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debris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trajectories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using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ocean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observations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and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numerical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model</a:t>
            </a:r>
            <a:r>
              <a:rPr lang="es-ES" sz="2400" b="1" i="1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Calibri" pitchFamily="34" charset="0"/>
              </a:rPr>
              <a:t>results</a:t>
            </a:r>
            <a:r>
              <a:rPr lang="es-ES" sz="2400" b="1" dirty="0">
                <a:solidFill>
                  <a:schemeClr val="accent1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564904"/>
            <a:ext cx="3600400" cy="19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5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9144000" cy="4648200"/>
          </a:xfrm>
          <a:prstGeom prst="rect">
            <a:avLst/>
          </a:prstGeom>
        </p:spPr>
      </p:pic>
      <p:sp>
        <p:nvSpPr>
          <p:cNvPr id="3" name="8 CuadroTexto"/>
          <p:cNvSpPr txBox="1"/>
          <p:nvPr/>
        </p:nvSpPr>
        <p:spPr>
          <a:xfrm>
            <a:off x="-246888" y="1166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Debris</a:t>
            </a:r>
            <a:r>
              <a:rPr lang="es-E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Tracking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9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10649</TotalTime>
  <Words>1253</Words>
  <Application>Microsoft Macintosh PowerPoint</Application>
  <PresentationFormat>Presentación en pantalla (4:3)</PresentationFormat>
  <Paragraphs>128</Paragraphs>
  <Slides>19</Slides>
  <Notes>11</Notes>
  <HiddenSlides>1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CoastWatch/OceanWatch</vt:lpstr>
      <vt:lpstr>Presentación de PowerPoint</vt:lpstr>
      <vt:lpstr>Presentación de PowerPoint</vt:lpstr>
      <vt:lpstr>Presentación de PowerPoint</vt:lpstr>
      <vt:lpstr>Vibrio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trinanes</dc:creator>
  <cp:lastModifiedBy>Joaquin Trinanes</cp:lastModifiedBy>
  <cp:revision>34</cp:revision>
  <dcterms:created xsi:type="dcterms:W3CDTF">2018-01-11T11:18:59Z</dcterms:created>
  <dcterms:modified xsi:type="dcterms:W3CDTF">2018-01-18T20:51:41Z</dcterms:modified>
</cp:coreProperties>
</file>