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93F"/>
    <a:srgbClr val="9AD6E6"/>
    <a:srgbClr val="36AFCE"/>
    <a:srgbClr val="4EDEB8"/>
    <a:srgbClr val="458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57" y="96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20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83108b91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b83108b91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83108b91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b83108b91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83108b91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b83108b91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58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3108b91_6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b83108b91_6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roup 429"/>
          <p:cNvGrpSpPr/>
          <p:nvPr/>
        </p:nvGrpSpPr>
        <p:grpSpPr>
          <a:xfrm>
            <a:off x="6918528" y="1309400"/>
            <a:ext cx="587673" cy="863087"/>
            <a:chOff x="2565584" y="1589436"/>
            <a:chExt cx="833512" cy="1224137"/>
          </a:xfrm>
        </p:grpSpPr>
        <p:grpSp>
          <p:nvGrpSpPr>
            <p:cNvPr id="454" name="Group 453"/>
            <p:cNvGrpSpPr/>
            <p:nvPr/>
          </p:nvGrpSpPr>
          <p:grpSpPr>
            <a:xfrm>
              <a:off x="2565584" y="1589436"/>
              <a:ext cx="833512" cy="1224137"/>
              <a:chOff x="1179979" y="4820667"/>
              <a:chExt cx="833512" cy="1224137"/>
            </a:xfrm>
          </p:grpSpPr>
          <p:grpSp>
            <p:nvGrpSpPr>
              <p:cNvPr id="456" name="Group 455"/>
              <p:cNvGrpSpPr/>
              <p:nvPr/>
            </p:nvGrpSpPr>
            <p:grpSpPr>
              <a:xfrm>
                <a:off x="1365419" y="4820667"/>
                <a:ext cx="648072" cy="1224137"/>
                <a:chOff x="1412070" y="4430792"/>
                <a:chExt cx="648072" cy="1224137"/>
              </a:xfrm>
            </p:grpSpPr>
            <p:sp>
              <p:nvSpPr>
                <p:cNvPr id="459" name="Flowchart: Delay 458"/>
                <p:cNvSpPr/>
                <p:nvPr/>
              </p:nvSpPr>
              <p:spPr>
                <a:xfrm rot="16200000">
                  <a:off x="1448074" y="5078865"/>
                  <a:ext cx="576064" cy="576064"/>
                </a:xfrm>
                <a:prstGeom prst="flowChartDelay">
                  <a:avLst/>
                </a:prstGeom>
                <a:solidFill>
                  <a:srgbClr val="FF9900"/>
                </a:solidFill>
                <a:ln w="25400" cap="rnd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lowchart: Connector 459"/>
                <p:cNvSpPr/>
                <p:nvPr/>
              </p:nvSpPr>
              <p:spPr>
                <a:xfrm>
                  <a:off x="1412070" y="4430792"/>
                  <a:ext cx="648072" cy="648072"/>
                </a:xfrm>
                <a:prstGeom prst="flowChartConnector">
                  <a:avLst/>
                </a:prstGeom>
                <a:solidFill>
                  <a:srgbClr val="FF9900"/>
                </a:solidFill>
                <a:ln w="25400" cap="rnd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lowchart: Connector 460"/>
                <p:cNvSpPr/>
                <p:nvPr/>
              </p:nvSpPr>
              <p:spPr>
                <a:xfrm>
                  <a:off x="1529307" y="4553852"/>
                  <a:ext cx="413597" cy="450342"/>
                </a:xfrm>
                <a:prstGeom prst="flowChartConnector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rnd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58" name="Picture 7" descr="C:\Users\pbuttigi\AppData\Local\Microsoft\Windows\Temporary Internet Files\Content.IE5\63JDIP6A\water01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979" y="5140167"/>
                <a:ext cx="370881" cy="692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55" name="Straight Connector 454"/>
            <p:cNvCxnSpPr>
              <a:stCxn id="459" idx="3"/>
              <a:endCxn id="459" idx="1"/>
            </p:cNvCxnSpPr>
            <p:nvPr/>
          </p:nvCxnSpPr>
          <p:spPr>
            <a:xfrm>
              <a:off x="3075060" y="2237509"/>
              <a:ext cx="0" cy="576064"/>
            </a:xfrm>
            <a:prstGeom prst="line">
              <a:avLst/>
            </a:prstGeom>
            <a:noFill/>
            <a:ln w="28575" cap="rnd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24050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Who am I </a:t>
            </a:r>
            <a:r>
              <a:rPr lang="fr" sz="2400" b="1" dirty="0" smtClean="0">
                <a:solidFill>
                  <a:schemeClr val="lt1"/>
                </a:solidFill>
              </a:rPr>
              <a:t>?</a:t>
            </a:r>
            <a:endParaRPr sz="2400" b="1" dirty="0">
              <a:solidFill>
                <a:schemeClr val="lt1"/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696112" y="2362394"/>
            <a:ext cx="1131801" cy="1983975"/>
            <a:chOff x="2652784" y="1165899"/>
            <a:chExt cx="616858" cy="1081313"/>
          </a:xfrm>
        </p:grpSpPr>
        <p:sp>
          <p:nvSpPr>
            <p:cNvPr id="2" name="Oval 1"/>
            <p:cNvSpPr/>
            <p:nvPr/>
          </p:nvSpPr>
          <p:spPr>
            <a:xfrm>
              <a:off x="2652784" y="1165899"/>
              <a:ext cx="616857" cy="616857"/>
            </a:xfrm>
            <a:prstGeom prst="ellipse">
              <a:avLst/>
            </a:prstGeom>
            <a:ln>
              <a:solidFill>
                <a:srgbClr val="4ED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 smtClean="0"/>
                <a:t>?</a:t>
              </a:r>
              <a:endParaRPr lang="en-US" sz="3200" dirty="0"/>
            </a:p>
          </p:txBody>
        </p:sp>
        <p:sp>
          <p:nvSpPr>
            <p:cNvPr id="4" name="Flowchart: Delay 3"/>
            <p:cNvSpPr/>
            <p:nvPr/>
          </p:nvSpPr>
          <p:spPr>
            <a:xfrm rot="16200000">
              <a:off x="2728986" y="1706557"/>
              <a:ext cx="464457" cy="616854"/>
            </a:xfrm>
            <a:prstGeom prst="flowChartDelay">
              <a:avLst/>
            </a:prstGeom>
            <a:ln>
              <a:solidFill>
                <a:srgbClr val="4ED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650" y="2549723"/>
            <a:ext cx="765424" cy="1269432"/>
            <a:chOff x="395536" y="3170612"/>
            <a:chExt cx="738111" cy="1224136"/>
          </a:xfrm>
        </p:grpSpPr>
        <p:grpSp>
          <p:nvGrpSpPr>
            <p:cNvPr id="8" name="Group 7"/>
            <p:cNvGrpSpPr/>
            <p:nvPr/>
          </p:nvGrpSpPr>
          <p:grpSpPr>
            <a:xfrm>
              <a:off x="395536" y="3170612"/>
              <a:ext cx="738111" cy="1224136"/>
              <a:chOff x="2933789" y="5442089"/>
              <a:chExt cx="738111" cy="122413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023828" y="5442089"/>
                <a:ext cx="648072" cy="1224136"/>
                <a:chOff x="1223628" y="4293096"/>
                <a:chExt cx="648072" cy="1224136"/>
              </a:xfrm>
            </p:grpSpPr>
            <p:sp>
              <p:nvSpPr>
                <p:cNvPr id="12" name="Flowchart: Delay 11"/>
                <p:cNvSpPr/>
                <p:nvPr/>
              </p:nvSpPr>
              <p:spPr>
                <a:xfrm rot="16200000">
                  <a:off x="1259632" y="4941168"/>
                  <a:ext cx="576064" cy="576064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" name="Flowchart: Connector 12"/>
                <p:cNvSpPr/>
                <p:nvPr/>
              </p:nvSpPr>
              <p:spPr>
                <a:xfrm>
                  <a:off x="1223628" y="4293096"/>
                  <a:ext cx="648072" cy="648072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" name="Flowchart: Delay 13"/>
                <p:cNvSpPr/>
                <p:nvPr/>
              </p:nvSpPr>
              <p:spPr>
                <a:xfrm rot="5400000">
                  <a:off x="1610245" y="5108038"/>
                  <a:ext cx="144316" cy="174623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1" name="Picture 2" descr="C:\Users\pbuttigi\AppData\Local\Microsoft\Windows\Temporary Internet Files\Content.IE5\FT2QYEX4\large-glass-test-tube-chemical-laboratory-icon-66.6-12285[1]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789" y="6103802"/>
                <a:ext cx="249094" cy="526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" name="Straight Connector 8"/>
            <p:cNvCxnSpPr>
              <a:stCxn id="13" idx="4"/>
              <a:endCxn id="12" idx="1"/>
            </p:cNvCxnSpPr>
            <p:nvPr/>
          </p:nvCxnSpPr>
          <p:spPr>
            <a:xfrm>
              <a:off x="809611" y="3818684"/>
              <a:ext cx="0" cy="57606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074076" y="67127"/>
            <a:ext cx="2123547" cy="1358835"/>
            <a:chOff x="5036353" y="1763532"/>
            <a:chExt cx="2065911" cy="1321955"/>
          </a:xfrm>
        </p:grpSpPr>
        <p:grpSp>
          <p:nvGrpSpPr>
            <p:cNvPr id="16" name="Group 15"/>
            <p:cNvGrpSpPr/>
            <p:nvPr/>
          </p:nvGrpSpPr>
          <p:grpSpPr>
            <a:xfrm>
              <a:off x="5036353" y="1763532"/>
              <a:ext cx="2065911" cy="1321955"/>
              <a:chOff x="5036353" y="1763532"/>
              <a:chExt cx="2065911" cy="1321955"/>
            </a:xfrm>
          </p:grpSpPr>
          <p:pic>
            <p:nvPicPr>
              <p:cNvPr id="18" name="Picture 12" descr="C:\Users\pbuttigi\AppData\Local\Microsoft\Windows\Temporary Internet Files\Content.IE5\XX6JAFDU\ncomms4706-f1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0032" y="1763532"/>
                <a:ext cx="852232" cy="843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036353" y="1861351"/>
                <a:ext cx="1608373" cy="1224136"/>
                <a:chOff x="5436096" y="4742996"/>
                <a:chExt cx="1608373" cy="122413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436096" y="4742996"/>
                  <a:ext cx="648072" cy="1224136"/>
                  <a:chOff x="1223628" y="4293096"/>
                  <a:chExt cx="648072" cy="1224136"/>
                </a:xfrm>
              </p:grpSpPr>
              <p:sp>
                <p:nvSpPr>
                  <p:cNvPr id="24" name="Flowchart: Delay 23"/>
                  <p:cNvSpPr/>
                  <p:nvPr/>
                </p:nvSpPr>
                <p:spPr>
                  <a:xfrm rot="16200000">
                    <a:off x="1259632" y="4941168"/>
                    <a:ext cx="576064" cy="576064"/>
                  </a:xfrm>
                  <a:prstGeom prst="flowChartDelay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Flowchart: Connector 24"/>
                  <p:cNvSpPr/>
                  <p:nvPr/>
                </p:nvSpPr>
                <p:spPr>
                  <a:xfrm>
                    <a:off x="1223628" y="4293096"/>
                    <a:ext cx="648072" cy="648072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966653" y="5003698"/>
                  <a:ext cx="1077816" cy="963433"/>
                  <a:chOff x="6178086" y="5003698"/>
                  <a:chExt cx="1077816" cy="963433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 flipV="1">
                    <a:off x="6178086" y="5003698"/>
                    <a:ext cx="1077816" cy="650376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" name="Flowchart: Delay 22"/>
                  <p:cNvSpPr/>
                  <p:nvPr/>
                </p:nvSpPr>
                <p:spPr>
                  <a:xfrm rot="16200000">
                    <a:off x="6398583" y="5504507"/>
                    <a:ext cx="709225" cy="216024"/>
                  </a:xfrm>
                  <a:prstGeom prst="flowChartDelay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  <p:cxnSp>
          <p:nvCxnSpPr>
            <p:cNvPr id="17" name="Straight Connector 16"/>
            <p:cNvCxnSpPr>
              <a:stCxn id="24" idx="3"/>
              <a:endCxn id="24" idx="1"/>
            </p:cNvCxnSpPr>
            <p:nvPr/>
          </p:nvCxnSpPr>
          <p:spPr>
            <a:xfrm>
              <a:off x="5360389" y="2509423"/>
              <a:ext cx="0" cy="57606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95002" y="992719"/>
            <a:ext cx="1728611" cy="1297623"/>
            <a:chOff x="1607587" y="5216906"/>
            <a:chExt cx="1754377" cy="1316966"/>
          </a:xfrm>
        </p:grpSpPr>
        <p:grpSp>
          <p:nvGrpSpPr>
            <p:cNvPr id="28" name="Group 27"/>
            <p:cNvGrpSpPr/>
            <p:nvPr/>
          </p:nvGrpSpPr>
          <p:grpSpPr>
            <a:xfrm>
              <a:off x="1607587" y="5216906"/>
              <a:ext cx="1754377" cy="1316966"/>
              <a:chOff x="1607587" y="5216906"/>
              <a:chExt cx="1754377" cy="131696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607587" y="5216906"/>
                <a:ext cx="751482" cy="1224136"/>
                <a:chOff x="4292387" y="3314497"/>
                <a:chExt cx="751482" cy="122413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395797" y="3314497"/>
                  <a:ext cx="648072" cy="1224136"/>
                  <a:chOff x="1223628" y="4293096"/>
                  <a:chExt cx="648072" cy="1224136"/>
                </a:xfrm>
              </p:grpSpPr>
              <p:sp>
                <p:nvSpPr>
                  <p:cNvPr id="34" name="Flowchart: Delay 33"/>
                  <p:cNvSpPr/>
                  <p:nvPr/>
                </p:nvSpPr>
                <p:spPr>
                  <a:xfrm rot="16200000">
                    <a:off x="1259632" y="4941168"/>
                    <a:ext cx="576064" cy="57606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1223628" y="4293096"/>
                    <a:ext cx="648072" cy="648072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Flowchart: Delay 35"/>
                  <p:cNvSpPr/>
                  <p:nvPr/>
                </p:nvSpPr>
                <p:spPr>
                  <a:xfrm rot="5400000">
                    <a:off x="1610245" y="5108038"/>
                    <a:ext cx="144316" cy="174623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3" name="Picture 5" descr="C:\Users\pbuttigi\AppData\Local\Microsoft\Windows\Temporary Internet Files\Content.IE5\63JDIP6A\sample-147365_640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2387" y="3968604"/>
                  <a:ext cx="198976" cy="397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1" name="Picture 10" descr="C:\Users\pbuttigi\AppData\Local\Microsoft\Windows\Temporary Internet Files\Content.IE5\FT2QYEX4\genomesequencer4_sm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9695" y="5671603"/>
                <a:ext cx="862269" cy="8622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9" name="Straight Connector 28"/>
            <p:cNvCxnSpPr>
              <a:stCxn id="34" idx="3"/>
            </p:cNvCxnSpPr>
            <p:nvPr/>
          </p:nvCxnSpPr>
          <p:spPr>
            <a:xfrm>
              <a:off x="2035033" y="5864978"/>
              <a:ext cx="0" cy="57606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764" y="2054015"/>
            <a:ext cx="1756585" cy="1808249"/>
          </a:xfrm>
          <a:prstGeom prst="rect">
            <a:avLst/>
          </a:prstGeom>
        </p:spPr>
      </p:pic>
      <p:grpSp>
        <p:nvGrpSpPr>
          <p:cNvPr id="420" name="Group 419"/>
          <p:cNvGrpSpPr/>
          <p:nvPr/>
        </p:nvGrpSpPr>
        <p:grpSpPr>
          <a:xfrm>
            <a:off x="7725038" y="3558697"/>
            <a:ext cx="612313" cy="1156592"/>
            <a:chOff x="27699154" y="36094190"/>
            <a:chExt cx="1573708" cy="2972560"/>
          </a:xfrm>
        </p:grpSpPr>
        <p:grpSp>
          <p:nvGrpSpPr>
            <p:cNvPr id="421" name="Group 420"/>
            <p:cNvGrpSpPr/>
            <p:nvPr/>
          </p:nvGrpSpPr>
          <p:grpSpPr>
            <a:xfrm>
              <a:off x="27699154" y="36094190"/>
              <a:ext cx="1573708" cy="2972560"/>
              <a:chOff x="1223628" y="4293096"/>
              <a:chExt cx="648072" cy="1224136"/>
            </a:xfrm>
          </p:grpSpPr>
          <p:sp>
            <p:nvSpPr>
              <p:cNvPr id="425" name="Flowchart: Delay 424"/>
              <p:cNvSpPr/>
              <p:nvPr/>
            </p:nvSpPr>
            <p:spPr>
              <a:xfrm rot="16200000">
                <a:off x="1259632" y="4941168"/>
                <a:ext cx="576064" cy="576064"/>
              </a:xfrm>
              <a:prstGeom prst="flowChartDelay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rnd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lowchart: Connector 425"/>
              <p:cNvSpPr/>
              <p:nvPr/>
            </p:nvSpPr>
            <p:spPr>
              <a:xfrm>
                <a:off x="1223628" y="4293096"/>
                <a:ext cx="648072" cy="648072"/>
              </a:xfrm>
              <a:prstGeom prst="flowChartConnector">
                <a:avLst/>
              </a:prstGeom>
              <a:solidFill>
                <a:srgbClr val="89693F"/>
              </a:solidFill>
              <a:ln w="25400" cap="rnd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2" name="Flowchart: Delay 355"/>
            <p:cNvSpPr/>
            <p:nvPr/>
          </p:nvSpPr>
          <p:spPr>
            <a:xfrm rot="5400000">
              <a:off x="28018879" y="37904081"/>
              <a:ext cx="926837" cy="495250"/>
            </a:xfrm>
            <a:custGeom>
              <a:avLst/>
              <a:gdLst>
                <a:gd name="connsiteX0" fmla="*/ 0 w 1398852"/>
                <a:gd name="connsiteY0" fmla="*/ 0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5" fmla="*/ 0 w 1398852"/>
                <a:gd name="connsiteY5" fmla="*/ 0 h 1398852"/>
                <a:gd name="connsiteX0" fmla="*/ 0 w 1398852"/>
                <a:gd name="connsiteY0" fmla="*/ 1398852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0" fmla="*/ 0 w 699426"/>
                <a:gd name="connsiteY0" fmla="*/ 1398852 h 1398852"/>
                <a:gd name="connsiteX1" fmla="*/ 0 w 699426"/>
                <a:gd name="connsiteY1" fmla="*/ 0 h 1398852"/>
                <a:gd name="connsiteX2" fmla="*/ 699426 w 699426"/>
                <a:gd name="connsiteY2" fmla="*/ 699426 h 1398852"/>
                <a:gd name="connsiteX3" fmla="*/ 0 w 699426"/>
                <a:gd name="connsiteY3" fmla="*/ 1398852 h 1398852"/>
                <a:gd name="connsiteX0" fmla="*/ 177800 w 879015"/>
                <a:gd name="connsiteY0" fmla="*/ 1005152 h 1005152"/>
                <a:gd name="connsiteX1" fmla="*/ 0 w 879015"/>
                <a:gd name="connsiteY1" fmla="*/ 0 h 1005152"/>
                <a:gd name="connsiteX2" fmla="*/ 877226 w 879015"/>
                <a:gd name="connsiteY2" fmla="*/ 305726 h 1005152"/>
                <a:gd name="connsiteX3" fmla="*/ 177800 w 879015"/>
                <a:gd name="connsiteY3" fmla="*/ 1005152 h 1005152"/>
                <a:gd name="connsiteX0" fmla="*/ 0 w 877227"/>
                <a:gd name="connsiteY0" fmla="*/ 497155 h 497155"/>
                <a:gd name="connsiteX1" fmla="*/ 1 w 877227"/>
                <a:gd name="connsiteY1" fmla="*/ 0 h 497155"/>
                <a:gd name="connsiteX2" fmla="*/ 877227 w 877227"/>
                <a:gd name="connsiteY2" fmla="*/ 305726 h 497155"/>
                <a:gd name="connsiteX3" fmla="*/ 0 w 877227"/>
                <a:gd name="connsiteY3" fmla="*/ 497155 h 497155"/>
                <a:gd name="connsiteX0" fmla="*/ 0 w 928027"/>
                <a:gd name="connsiteY0" fmla="*/ 497155 h 497155"/>
                <a:gd name="connsiteX1" fmla="*/ 1 w 928027"/>
                <a:gd name="connsiteY1" fmla="*/ 0 h 497155"/>
                <a:gd name="connsiteX2" fmla="*/ 928027 w 928027"/>
                <a:gd name="connsiteY2" fmla="*/ 242226 h 497155"/>
                <a:gd name="connsiteX3" fmla="*/ 0 w 928027"/>
                <a:gd name="connsiteY3" fmla="*/ 497155 h 497155"/>
                <a:gd name="connsiteX0" fmla="*/ 20954 w 928043"/>
                <a:gd name="connsiteY0" fmla="*/ 499060 h 499060"/>
                <a:gd name="connsiteX1" fmla="*/ 0 w 928043"/>
                <a:gd name="connsiteY1" fmla="*/ 0 h 499060"/>
                <a:gd name="connsiteX2" fmla="*/ 928026 w 928043"/>
                <a:gd name="connsiteY2" fmla="*/ 242226 h 499060"/>
                <a:gd name="connsiteX3" fmla="*/ 20954 w 928043"/>
                <a:gd name="connsiteY3" fmla="*/ 499060 h 499060"/>
                <a:gd name="connsiteX0" fmla="*/ 1901 w 908973"/>
                <a:gd name="connsiteY0" fmla="*/ 495250 h 495250"/>
                <a:gd name="connsiteX1" fmla="*/ 0 w 908973"/>
                <a:gd name="connsiteY1" fmla="*/ 0 h 495250"/>
                <a:gd name="connsiteX2" fmla="*/ 908973 w 908973"/>
                <a:gd name="connsiteY2" fmla="*/ 238416 h 495250"/>
                <a:gd name="connsiteX3" fmla="*/ 1901 w 908973"/>
                <a:gd name="connsiteY3" fmla="*/ 495250 h 495250"/>
                <a:gd name="connsiteX0" fmla="*/ 14125 w 921197"/>
                <a:gd name="connsiteY0" fmla="*/ 495250 h 495250"/>
                <a:gd name="connsiteX1" fmla="*/ 12224 w 921197"/>
                <a:gd name="connsiteY1" fmla="*/ 0 h 495250"/>
                <a:gd name="connsiteX2" fmla="*/ 921197 w 921197"/>
                <a:gd name="connsiteY2" fmla="*/ 238416 h 495250"/>
                <a:gd name="connsiteX3" fmla="*/ 14125 w 921197"/>
                <a:gd name="connsiteY3" fmla="*/ 495250 h 495250"/>
                <a:gd name="connsiteX0" fmla="*/ 21720 w 928792"/>
                <a:gd name="connsiteY0" fmla="*/ 495250 h 495250"/>
                <a:gd name="connsiteX1" fmla="*/ 19819 w 928792"/>
                <a:gd name="connsiteY1" fmla="*/ 0 h 495250"/>
                <a:gd name="connsiteX2" fmla="*/ 928792 w 928792"/>
                <a:gd name="connsiteY2" fmla="*/ 238416 h 495250"/>
                <a:gd name="connsiteX3" fmla="*/ 21720 w 928792"/>
                <a:gd name="connsiteY3" fmla="*/ 495250 h 495250"/>
                <a:gd name="connsiteX0" fmla="*/ 19765 w 926837"/>
                <a:gd name="connsiteY0" fmla="*/ 495250 h 495250"/>
                <a:gd name="connsiteX1" fmla="*/ 17864 w 926837"/>
                <a:gd name="connsiteY1" fmla="*/ 0 h 495250"/>
                <a:gd name="connsiteX2" fmla="*/ 926837 w 926837"/>
                <a:gd name="connsiteY2" fmla="*/ 238416 h 495250"/>
                <a:gd name="connsiteX3" fmla="*/ 19765 w 926837"/>
                <a:gd name="connsiteY3" fmla="*/ 495250 h 4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837" h="495250">
                  <a:moveTo>
                    <a:pt x="19765" y="495250"/>
                  </a:moveTo>
                  <a:cubicBezTo>
                    <a:pt x="-1188" y="333342"/>
                    <a:pt x="-10709" y="262873"/>
                    <a:pt x="17864" y="0"/>
                  </a:cubicBezTo>
                  <a:cubicBezTo>
                    <a:pt x="404146" y="0"/>
                    <a:pt x="926520" y="155874"/>
                    <a:pt x="926837" y="238416"/>
                  </a:cubicBezTo>
                  <a:cubicBezTo>
                    <a:pt x="927154" y="320958"/>
                    <a:pt x="406047" y="495250"/>
                    <a:pt x="19765" y="49525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Isosceles Triangle 1073"/>
            <p:cNvSpPr/>
            <p:nvPr/>
          </p:nvSpPr>
          <p:spPr>
            <a:xfrm>
              <a:off x="28394025" y="37676128"/>
              <a:ext cx="202473" cy="919409"/>
            </a:xfrm>
            <a:custGeom>
              <a:avLst/>
              <a:gdLst>
                <a:gd name="connsiteX0" fmla="*/ 0 w 224790"/>
                <a:gd name="connsiteY0" fmla="*/ 998220 h 998220"/>
                <a:gd name="connsiteX1" fmla="*/ 112395 w 224790"/>
                <a:gd name="connsiteY1" fmla="*/ 0 h 998220"/>
                <a:gd name="connsiteX2" fmla="*/ 224790 w 224790"/>
                <a:gd name="connsiteY2" fmla="*/ 998220 h 998220"/>
                <a:gd name="connsiteX3" fmla="*/ 0 w 224790"/>
                <a:gd name="connsiteY3" fmla="*/ 998220 h 998220"/>
                <a:gd name="connsiteX0" fmla="*/ 0 w 224790"/>
                <a:gd name="connsiteY0" fmla="*/ 998220 h 998220"/>
                <a:gd name="connsiteX1" fmla="*/ 112395 w 224790"/>
                <a:gd name="connsiteY1" fmla="*/ 0 h 998220"/>
                <a:gd name="connsiteX2" fmla="*/ 224790 w 224790"/>
                <a:gd name="connsiteY2" fmla="*/ 998220 h 998220"/>
                <a:gd name="connsiteX3" fmla="*/ 37557 w 224790"/>
                <a:gd name="connsiteY3" fmla="*/ 751530 h 998220"/>
                <a:gd name="connsiteX4" fmla="*/ 0 w 224790"/>
                <a:gd name="connsiteY4" fmla="*/ 998220 h 998220"/>
                <a:gd name="connsiteX0" fmla="*/ 0 w 187233"/>
                <a:gd name="connsiteY0" fmla="*/ 751530 h 998220"/>
                <a:gd name="connsiteX1" fmla="*/ 74838 w 187233"/>
                <a:gd name="connsiteY1" fmla="*/ 0 h 998220"/>
                <a:gd name="connsiteX2" fmla="*/ 187233 w 187233"/>
                <a:gd name="connsiteY2" fmla="*/ 998220 h 998220"/>
                <a:gd name="connsiteX3" fmla="*/ 0 w 187233"/>
                <a:gd name="connsiteY3" fmla="*/ 751530 h 998220"/>
                <a:gd name="connsiteX0" fmla="*/ 0 w 171993"/>
                <a:gd name="connsiteY0" fmla="*/ 751530 h 751552"/>
                <a:gd name="connsiteX1" fmla="*/ 74838 w 171993"/>
                <a:gd name="connsiteY1" fmla="*/ 0 h 751552"/>
                <a:gd name="connsiteX2" fmla="*/ 171993 w 171993"/>
                <a:gd name="connsiteY2" fmla="*/ 723900 h 751552"/>
                <a:gd name="connsiteX3" fmla="*/ 0 w 171993"/>
                <a:gd name="connsiteY3" fmla="*/ 751530 h 751552"/>
                <a:gd name="connsiteX0" fmla="*/ 0 w 171993"/>
                <a:gd name="connsiteY0" fmla="*/ 751530 h 923258"/>
                <a:gd name="connsiteX1" fmla="*/ 74838 w 171993"/>
                <a:gd name="connsiteY1" fmla="*/ 0 h 923258"/>
                <a:gd name="connsiteX2" fmla="*/ 171993 w 171993"/>
                <a:gd name="connsiteY2" fmla="*/ 723900 h 923258"/>
                <a:gd name="connsiteX3" fmla="*/ 85725 w 171993"/>
                <a:gd name="connsiteY3" fmla="*/ 922980 h 923258"/>
                <a:gd name="connsiteX4" fmla="*/ 0 w 171993"/>
                <a:gd name="connsiteY4" fmla="*/ 751530 h 923258"/>
                <a:gd name="connsiteX0" fmla="*/ 0 w 171993"/>
                <a:gd name="connsiteY0" fmla="*/ 751530 h 910003"/>
                <a:gd name="connsiteX1" fmla="*/ 74838 w 171993"/>
                <a:gd name="connsiteY1" fmla="*/ 0 h 910003"/>
                <a:gd name="connsiteX2" fmla="*/ 171993 w 171993"/>
                <a:gd name="connsiteY2" fmla="*/ 723900 h 910003"/>
                <a:gd name="connsiteX3" fmla="*/ 85725 w 171993"/>
                <a:gd name="connsiteY3" fmla="*/ 909645 h 910003"/>
                <a:gd name="connsiteX4" fmla="*/ 0 w 171993"/>
                <a:gd name="connsiteY4" fmla="*/ 751530 h 910003"/>
                <a:gd name="connsiteX0" fmla="*/ 0 w 171993"/>
                <a:gd name="connsiteY0" fmla="*/ 751530 h 919467"/>
                <a:gd name="connsiteX1" fmla="*/ 74838 w 171993"/>
                <a:gd name="connsiteY1" fmla="*/ 0 h 919467"/>
                <a:gd name="connsiteX2" fmla="*/ 171993 w 171993"/>
                <a:gd name="connsiteY2" fmla="*/ 723900 h 919467"/>
                <a:gd name="connsiteX3" fmla="*/ 85725 w 171993"/>
                <a:gd name="connsiteY3" fmla="*/ 919170 h 919467"/>
                <a:gd name="connsiteX4" fmla="*/ 0 w 171993"/>
                <a:gd name="connsiteY4" fmla="*/ 751530 h 919467"/>
                <a:gd name="connsiteX0" fmla="*/ 0 w 171993"/>
                <a:gd name="connsiteY0" fmla="*/ 751530 h 919467"/>
                <a:gd name="connsiteX1" fmla="*/ 74838 w 171993"/>
                <a:gd name="connsiteY1" fmla="*/ 0 h 919467"/>
                <a:gd name="connsiteX2" fmla="*/ 171993 w 171993"/>
                <a:gd name="connsiteY2" fmla="*/ 723900 h 919467"/>
                <a:gd name="connsiteX3" fmla="*/ 85725 w 171993"/>
                <a:gd name="connsiteY3" fmla="*/ 919170 h 919467"/>
                <a:gd name="connsiteX4" fmla="*/ 0 w 171993"/>
                <a:gd name="connsiteY4" fmla="*/ 751530 h 919467"/>
                <a:gd name="connsiteX0" fmla="*/ 0 w 171993"/>
                <a:gd name="connsiteY0" fmla="*/ 751530 h 919448"/>
                <a:gd name="connsiteX1" fmla="*/ 74838 w 171993"/>
                <a:gd name="connsiteY1" fmla="*/ 0 h 919448"/>
                <a:gd name="connsiteX2" fmla="*/ 171993 w 171993"/>
                <a:gd name="connsiteY2" fmla="*/ 723900 h 919448"/>
                <a:gd name="connsiteX3" fmla="*/ 85725 w 171993"/>
                <a:gd name="connsiteY3" fmla="*/ 919170 h 919448"/>
                <a:gd name="connsiteX4" fmla="*/ 0 w 171993"/>
                <a:gd name="connsiteY4" fmla="*/ 751530 h 919448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85328"/>
                <a:gd name="connsiteY0" fmla="*/ 751530 h 919416"/>
                <a:gd name="connsiteX1" fmla="*/ 74838 w 185328"/>
                <a:gd name="connsiteY1" fmla="*/ 0 h 919416"/>
                <a:gd name="connsiteX2" fmla="*/ 185328 w 185328"/>
                <a:gd name="connsiteY2" fmla="*/ 725805 h 919416"/>
                <a:gd name="connsiteX3" fmla="*/ 85725 w 185328"/>
                <a:gd name="connsiteY3" fmla="*/ 919170 h 919416"/>
                <a:gd name="connsiteX4" fmla="*/ 0 w 185328"/>
                <a:gd name="connsiteY4" fmla="*/ 751530 h 919416"/>
                <a:gd name="connsiteX0" fmla="*/ 0 w 202473"/>
                <a:gd name="connsiteY0" fmla="*/ 753435 h 919424"/>
                <a:gd name="connsiteX1" fmla="*/ 91983 w 202473"/>
                <a:gd name="connsiteY1" fmla="*/ 0 h 919424"/>
                <a:gd name="connsiteX2" fmla="*/ 202473 w 202473"/>
                <a:gd name="connsiteY2" fmla="*/ 725805 h 919424"/>
                <a:gd name="connsiteX3" fmla="*/ 102870 w 202473"/>
                <a:gd name="connsiteY3" fmla="*/ 919170 h 919424"/>
                <a:gd name="connsiteX4" fmla="*/ 0 w 202473"/>
                <a:gd name="connsiteY4" fmla="*/ 753435 h 919424"/>
                <a:gd name="connsiteX0" fmla="*/ 0 w 202473"/>
                <a:gd name="connsiteY0" fmla="*/ 753435 h 919409"/>
                <a:gd name="connsiteX1" fmla="*/ 91983 w 202473"/>
                <a:gd name="connsiteY1" fmla="*/ 0 h 919409"/>
                <a:gd name="connsiteX2" fmla="*/ 202473 w 202473"/>
                <a:gd name="connsiteY2" fmla="*/ 725805 h 919409"/>
                <a:gd name="connsiteX3" fmla="*/ 102870 w 202473"/>
                <a:gd name="connsiteY3" fmla="*/ 919170 h 919409"/>
                <a:gd name="connsiteX4" fmla="*/ 0 w 202473"/>
                <a:gd name="connsiteY4" fmla="*/ 753435 h 9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3" h="919409">
                  <a:moveTo>
                    <a:pt x="0" y="753435"/>
                  </a:moveTo>
                  <a:cubicBezTo>
                    <a:pt x="21136" y="487685"/>
                    <a:pt x="67037" y="250510"/>
                    <a:pt x="91983" y="0"/>
                  </a:cubicBezTo>
                  <a:lnTo>
                    <a:pt x="202473" y="725805"/>
                  </a:lnTo>
                  <a:cubicBezTo>
                    <a:pt x="162695" y="845662"/>
                    <a:pt x="131535" y="914565"/>
                    <a:pt x="102870" y="919170"/>
                  </a:cubicBezTo>
                  <a:cubicBezTo>
                    <a:pt x="74205" y="923775"/>
                    <a:pt x="47852" y="861862"/>
                    <a:pt x="0" y="753435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Flowchart: Manual Operation 423"/>
            <p:cNvSpPr/>
            <p:nvPr/>
          </p:nvSpPr>
          <p:spPr>
            <a:xfrm>
              <a:off x="28398378" y="37676130"/>
              <a:ext cx="175260" cy="150014"/>
            </a:xfrm>
            <a:prstGeom prst="flowChartManualOperatio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7" name="Picture 4" descr="C:\Users\pbuttigi\AppData\Local\Microsoft\Windows\Temporary Internet Files\Content.IE5\XX6JAFDU\137381189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27" y="1721178"/>
            <a:ext cx="630093" cy="8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" name="Google Shape;134;p26"/>
          <p:cNvSpPr txBox="1">
            <a:spLocks/>
          </p:cNvSpPr>
          <p:nvPr/>
        </p:nvSpPr>
        <p:spPr>
          <a:xfrm>
            <a:off x="1795002" y="4772224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</a:pPr>
            <a:r>
              <a:rPr lang="en-US" sz="12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</a:p>
          <a:p>
            <a:pPr>
              <a:spcBef>
                <a:spcPts val="600"/>
              </a:spcBef>
            </a:pPr>
            <a:endParaRPr lang="en-US" sz="1200">
              <a:solidFill>
                <a:schemeClr val="lt1"/>
              </a:solidFill>
            </a:endParaRPr>
          </a:p>
        </p:txBody>
      </p:sp>
      <p:grpSp>
        <p:nvGrpSpPr>
          <p:cNvPr id="463" name="Group 462"/>
          <p:cNvGrpSpPr/>
          <p:nvPr/>
        </p:nvGrpSpPr>
        <p:grpSpPr>
          <a:xfrm>
            <a:off x="5696251" y="2697242"/>
            <a:ext cx="650235" cy="1228222"/>
            <a:chOff x="27699154" y="36094190"/>
            <a:chExt cx="1573708" cy="2972560"/>
          </a:xfrm>
        </p:grpSpPr>
        <p:grpSp>
          <p:nvGrpSpPr>
            <p:cNvPr id="464" name="Group 463"/>
            <p:cNvGrpSpPr/>
            <p:nvPr/>
          </p:nvGrpSpPr>
          <p:grpSpPr>
            <a:xfrm>
              <a:off x="27699154" y="36094190"/>
              <a:ext cx="1573708" cy="2972560"/>
              <a:chOff x="1223628" y="4293096"/>
              <a:chExt cx="648072" cy="1224136"/>
            </a:xfrm>
          </p:grpSpPr>
          <p:sp>
            <p:nvSpPr>
              <p:cNvPr id="468" name="Flowchart: Delay 467"/>
              <p:cNvSpPr/>
              <p:nvPr/>
            </p:nvSpPr>
            <p:spPr>
              <a:xfrm rot="16200000">
                <a:off x="1259632" y="4941168"/>
                <a:ext cx="576064" cy="576064"/>
              </a:xfrm>
              <a:prstGeom prst="flowChartDelay">
                <a:avLst/>
              </a:prstGeom>
              <a:solidFill>
                <a:schemeClr val="tx1"/>
              </a:solidFill>
              <a:ln w="25400" cap="rnd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Flowchart: Connector 468"/>
              <p:cNvSpPr/>
              <p:nvPr/>
            </p:nvSpPr>
            <p:spPr>
              <a:xfrm>
                <a:off x="1223628" y="4293096"/>
                <a:ext cx="648072" cy="648072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rnd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5" name="Flowchart: Delay 355"/>
            <p:cNvSpPr/>
            <p:nvPr/>
          </p:nvSpPr>
          <p:spPr>
            <a:xfrm rot="5400000">
              <a:off x="28018878" y="37904084"/>
              <a:ext cx="926838" cy="495249"/>
            </a:xfrm>
            <a:custGeom>
              <a:avLst/>
              <a:gdLst>
                <a:gd name="connsiteX0" fmla="*/ 0 w 1398852"/>
                <a:gd name="connsiteY0" fmla="*/ 0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5" fmla="*/ 0 w 1398852"/>
                <a:gd name="connsiteY5" fmla="*/ 0 h 1398852"/>
                <a:gd name="connsiteX0" fmla="*/ 0 w 1398852"/>
                <a:gd name="connsiteY0" fmla="*/ 1398852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0" fmla="*/ 0 w 699426"/>
                <a:gd name="connsiteY0" fmla="*/ 1398852 h 1398852"/>
                <a:gd name="connsiteX1" fmla="*/ 0 w 699426"/>
                <a:gd name="connsiteY1" fmla="*/ 0 h 1398852"/>
                <a:gd name="connsiteX2" fmla="*/ 699426 w 699426"/>
                <a:gd name="connsiteY2" fmla="*/ 699426 h 1398852"/>
                <a:gd name="connsiteX3" fmla="*/ 0 w 699426"/>
                <a:gd name="connsiteY3" fmla="*/ 1398852 h 1398852"/>
                <a:gd name="connsiteX0" fmla="*/ 177800 w 879015"/>
                <a:gd name="connsiteY0" fmla="*/ 1005152 h 1005152"/>
                <a:gd name="connsiteX1" fmla="*/ 0 w 879015"/>
                <a:gd name="connsiteY1" fmla="*/ 0 h 1005152"/>
                <a:gd name="connsiteX2" fmla="*/ 877226 w 879015"/>
                <a:gd name="connsiteY2" fmla="*/ 305726 h 1005152"/>
                <a:gd name="connsiteX3" fmla="*/ 177800 w 879015"/>
                <a:gd name="connsiteY3" fmla="*/ 1005152 h 1005152"/>
                <a:gd name="connsiteX0" fmla="*/ 0 w 877227"/>
                <a:gd name="connsiteY0" fmla="*/ 497155 h 497155"/>
                <a:gd name="connsiteX1" fmla="*/ 1 w 877227"/>
                <a:gd name="connsiteY1" fmla="*/ 0 h 497155"/>
                <a:gd name="connsiteX2" fmla="*/ 877227 w 877227"/>
                <a:gd name="connsiteY2" fmla="*/ 305726 h 497155"/>
                <a:gd name="connsiteX3" fmla="*/ 0 w 877227"/>
                <a:gd name="connsiteY3" fmla="*/ 497155 h 497155"/>
                <a:gd name="connsiteX0" fmla="*/ 0 w 928027"/>
                <a:gd name="connsiteY0" fmla="*/ 497155 h 497155"/>
                <a:gd name="connsiteX1" fmla="*/ 1 w 928027"/>
                <a:gd name="connsiteY1" fmla="*/ 0 h 497155"/>
                <a:gd name="connsiteX2" fmla="*/ 928027 w 928027"/>
                <a:gd name="connsiteY2" fmla="*/ 242226 h 497155"/>
                <a:gd name="connsiteX3" fmla="*/ 0 w 928027"/>
                <a:gd name="connsiteY3" fmla="*/ 497155 h 497155"/>
                <a:gd name="connsiteX0" fmla="*/ 20954 w 928043"/>
                <a:gd name="connsiteY0" fmla="*/ 499060 h 499060"/>
                <a:gd name="connsiteX1" fmla="*/ 0 w 928043"/>
                <a:gd name="connsiteY1" fmla="*/ 0 h 499060"/>
                <a:gd name="connsiteX2" fmla="*/ 928026 w 928043"/>
                <a:gd name="connsiteY2" fmla="*/ 242226 h 499060"/>
                <a:gd name="connsiteX3" fmla="*/ 20954 w 928043"/>
                <a:gd name="connsiteY3" fmla="*/ 499060 h 499060"/>
                <a:gd name="connsiteX0" fmla="*/ 1901 w 908973"/>
                <a:gd name="connsiteY0" fmla="*/ 495250 h 495250"/>
                <a:gd name="connsiteX1" fmla="*/ 0 w 908973"/>
                <a:gd name="connsiteY1" fmla="*/ 0 h 495250"/>
                <a:gd name="connsiteX2" fmla="*/ 908973 w 908973"/>
                <a:gd name="connsiteY2" fmla="*/ 238416 h 495250"/>
                <a:gd name="connsiteX3" fmla="*/ 1901 w 908973"/>
                <a:gd name="connsiteY3" fmla="*/ 495250 h 495250"/>
                <a:gd name="connsiteX0" fmla="*/ 14125 w 921197"/>
                <a:gd name="connsiteY0" fmla="*/ 495250 h 495250"/>
                <a:gd name="connsiteX1" fmla="*/ 12224 w 921197"/>
                <a:gd name="connsiteY1" fmla="*/ 0 h 495250"/>
                <a:gd name="connsiteX2" fmla="*/ 921197 w 921197"/>
                <a:gd name="connsiteY2" fmla="*/ 238416 h 495250"/>
                <a:gd name="connsiteX3" fmla="*/ 14125 w 921197"/>
                <a:gd name="connsiteY3" fmla="*/ 495250 h 495250"/>
                <a:gd name="connsiteX0" fmla="*/ 21720 w 928792"/>
                <a:gd name="connsiteY0" fmla="*/ 495250 h 495250"/>
                <a:gd name="connsiteX1" fmla="*/ 19819 w 928792"/>
                <a:gd name="connsiteY1" fmla="*/ 0 h 495250"/>
                <a:gd name="connsiteX2" fmla="*/ 928792 w 928792"/>
                <a:gd name="connsiteY2" fmla="*/ 238416 h 495250"/>
                <a:gd name="connsiteX3" fmla="*/ 21720 w 928792"/>
                <a:gd name="connsiteY3" fmla="*/ 495250 h 495250"/>
                <a:gd name="connsiteX0" fmla="*/ 19765 w 926837"/>
                <a:gd name="connsiteY0" fmla="*/ 495250 h 495250"/>
                <a:gd name="connsiteX1" fmla="*/ 17864 w 926837"/>
                <a:gd name="connsiteY1" fmla="*/ 0 h 495250"/>
                <a:gd name="connsiteX2" fmla="*/ 926837 w 926837"/>
                <a:gd name="connsiteY2" fmla="*/ 238416 h 495250"/>
                <a:gd name="connsiteX3" fmla="*/ 19765 w 926837"/>
                <a:gd name="connsiteY3" fmla="*/ 495250 h 4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837" h="495250">
                  <a:moveTo>
                    <a:pt x="19765" y="495250"/>
                  </a:moveTo>
                  <a:cubicBezTo>
                    <a:pt x="-1188" y="333342"/>
                    <a:pt x="-10709" y="262873"/>
                    <a:pt x="17864" y="0"/>
                  </a:cubicBezTo>
                  <a:cubicBezTo>
                    <a:pt x="404146" y="0"/>
                    <a:pt x="926520" y="155874"/>
                    <a:pt x="926837" y="238416"/>
                  </a:cubicBezTo>
                  <a:cubicBezTo>
                    <a:pt x="927154" y="320958"/>
                    <a:pt x="406047" y="495250"/>
                    <a:pt x="19765" y="4952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rnd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 idx="4294967295"/>
          </p:nvPr>
        </p:nvSpPr>
        <p:spPr>
          <a:xfrm>
            <a:off x="628650" y="240482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What are my areas of interest ? 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GB" sz="1800" b="1" dirty="0" smtClean="0">
                <a:solidFill>
                  <a:schemeClr val="lt1"/>
                </a:solidFill>
              </a:rPr>
              <a:t>Knowledge Representation, Semantic Technologies, Ontology</a:t>
            </a: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198" name="Right Arrow 197"/>
          <p:cNvSpPr/>
          <p:nvPr/>
        </p:nvSpPr>
        <p:spPr>
          <a:xfrm flipH="1">
            <a:off x="4952243" y="1742636"/>
            <a:ext cx="1190694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ight Arrow 138"/>
          <p:cNvSpPr/>
          <p:nvPr/>
        </p:nvSpPr>
        <p:spPr>
          <a:xfrm>
            <a:off x="3319826" y="1742636"/>
            <a:ext cx="580468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 idx="4294967295"/>
          </p:nvPr>
        </p:nvSpPr>
        <p:spPr>
          <a:xfrm>
            <a:off x="2053264" y="2410748"/>
            <a:ext cx="6374786" cy="18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>
              <a:solidFill>
                <a:srgbClr val="FFFFFF"/>
              </a:solidFill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3456" y="1406362"/>
            <a:ext cx="3382112" cy="2059407"/>
            <a:chOff x="208009" y="3834618"/>
            <a:chExt cx="4184250" cy="2547838"/>
          </a:xfrm>
        </p:grpSpPr>
        <p:sp>
          <p:nvSpPr>
            <p:cNvPr id="73" name="AutoShape 3"/>
            <p:cNvSpPr>
              <a:spLocks noChangeArrowheads="1"/>
            </p:cNvSpPr>
            <p:nvPr/>
          </p:nvSpPr>
          <p:spPr bwMode="auto">
            <a:xfrm>
              <a:off x="2526580" y="3834618"/>
              <a:ext cx="1865679" cy="1313545"/>
            </a:xfrm>
            <a:prstGeom prst="cloudCallout">
              <a:avLst>
                <a:gd name="adj1" fmla="val -68243"/>
                <a:gd name="adj2" fmla="val 35732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08009" y="5039242"/>
              <a:ext cx="1843709" cy="1343214"/>
              <a:chOff x="1718831" y="1589436"/>
              <a:chExt cx="1680265" cy="1224137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718831" y="1589436"/>
                <a:ext cx="1680265" cy="1224137"/>
                <a:chOff x="333226" y="4820667"/>
                <a:chExt cx="1680265" cy="1224137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1365419" y="4820667"/>
                  <a:ext cx="648072" cy="1224137"/>
                  <a:chOff x="1412070" y="4430792"/>
                  <a:chExt cx="648072" cy="1224137"/>
                </a:xfrm>
              </p:grpSpPr>
              <p:sp>
                <p:nvSpPr>
                  <p:cNvPr id="103" name="Flowchart: Delay 102"/>
                  <p:cNvSpPr/>
                  <p:nvPr/>
                </p:nvSpPr>
                <p:spPr>
                  <a:xfrm rot="16200000">
                    <a:off x="1448074" y="5078865"/>
                    <a:ext cx="576064" cy="576064"/>
                  </a:xfrm>
                  <a:prstGeom prst="flowChartDelay">
                    <a:avLst/>
                  </a:prstGeom>
                  <a:solidFill>
                    <a:srgbClr val="FF9900"/>
                  </a:solidFill>
                  <a:ln w="25400" cap="rnd" cmpd="sng" algn="ctr">
                    <a:solidFill>
                      <a:srgbClr val="F79646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lowchart: Connector 103"/>
                  <p:cNvSpPr/>
                  <p:nvPr/>
                </p:nvSpPr>
                <p:spPr>
                  <a:xfrm>
                    <a:off x="1412070" y="4430792"/>
                    <a:ext cx="648072" cy="648072"/>
                  </a:xfrm>
                  <a:prstGeom prst="flowChartConnector">
                    <a:avLst/>
                  </a:prstGeom>
                  <a:solidFill>
                    <a:srgbClr val="FF9900"/>
                  </a:solidFill>
                  <a:ln w="25400" cap="rnd" cmpd="sng" algn="ctr">
                    <a:solidFill>
                      <a:srgbClr val="F79646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lowchart: Connector 104"/>
                  <p:cNvSpPr/>
                  <p:nvPr/>
                </p:nvSpPr>
                <p:spPr>
                  <a:xfrm>
                    <a:off x="1529307" y="4553852"/>
                    <a:ext cx="413597" cy="450342"/>
                  </a:xfrm>
                  <a:prstGeom prst="flowChartConnector">
                    <a:avLst/>
                  </a:prstGeom>
                  <a:solidFill>
                    <a:srgbClr val="F79646">
                      <a:lumMod val="40000"/>
                      <a:lumOff val="60000"/>
                    </a:srgbClr>
                  </a:solidFill>
                  <a:ln w="25400" cap="rnd" cmpd="sng" algn="ctr">
                    <a:solidFill>
                      <a:srgbClr val="F79646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101" name="Picture 4" descr="C:\Users\pbuttigi\AppData\Local\Microsoft\Windows\Temporary Internet Files\Content.IE5\63JDIP6A\hole[1]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226" y="5299567"/>
                  <a:ext cx="812802" cy="4064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7" descr="C:\Users\pbuttigi\AppData\Local\Microsoft\Windows\Temporary Internet Files\Content.IE5\63JDIP6A\water01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9979" y="5140167"/>
                  <a:ext cx="370881" cy="6926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99" name="Straight Connector 98"/>
              <p:cNvCxnSpPr>
                <a:stCxn id="103" idx="3"/>
                <a:endCxn id="103" idx="1"/>
              </p:cNvCxnSpPr>
              <p:nvPr/>
            </p:nvCxnSpPr>
            <p:spPr>
              <a:xfrm>
                <a:off x="3075060" y="2237509"/>
                <a:ext cx="0" cy="576064"/>
              </a:xfrm>
              <a:prstGeom prst="line">
                <a:avLst/>
              </a:prstGeom>
              <a:noFill/>
              <a:ln w="28575" cap="rnd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</p:cxnSp>
        </p:grpSp>
        <p:pic>
          <p:nvPicPr>
            <p:cNvPr id="75" name="Picture 2" descr="C:\Users\pbuttigi\AppData\Local\Microsoft\Windows\Temporary Internet Files\Content.IE5\L2YXHJ3S\lemmling-Cartoon-polarbear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98" y="4613492"/>
              <a:ext cx="703914" cy="95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Group 12"/>
            <p:cNvGrpSpPr>
              <a:grpSpLocks/>
            </p:cNvGrpSpPr>
            <p:nvPr/>
          </p:nvGrpSpPr>
          <p:grpSpPr bwMode="auto">
            <a:xfrm>
              <a:off x="2873522" y="4052424"/>
              <a:ext cx="1120681" cy="842990"/>
              <a:chOff x="474" y="224"/>
              <a:chExt cx="4855" cy="3650"/>
            </a:xfrm>
          </p:grpSpPr>
          <p:cxnSp>
            <p:nvCxnSpPr>
              <p:cNvPr id="77" name="Straight Connector 4"/>
              <p:cNvCxnSpPr/>
              <p:nvPr/>
            </p:nvCxnSpPr>
            <p:spPr>
              <a:xfrm>
                <a:off x="744" y="1702"/>
                <a:ext cx="976" cy="313"/>
              </a:xfrm>
              <a:prstGeom prst="line">
                <a:avLst/>
              </a:prstGeom>
              <a:noFill/>
              <a:ln w="7620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695" y="2015"/>
                <a:ext cx="1025" cy="356"/>
              </a:xfrm>
              <a:prstGeom prst="line">
                <a:avLst/>
              </a:prstGeom>
              <a:noFill/>
              <a:ln w="76200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1723" y="2018"/>
                <a:ext cx="1826" cy="766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 flipV="1">
                <a:off x="1723" y="1481"/>
                <a:ext cx="1497" cy="537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 flipV="1">
                <a:off x="1723" y="487"/>
                <a:ext cx="575" cy="1531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>
                <a:off x="1723" y="2018"/>
                <a:ext cx="575" cy="1237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Line 19"/>
              <p:cNvSpPr>
                <a:spLocks noChangeShapeType="1"/>
              </p:cNvSpPr>
              <p:nvPr/>
            </p:nvSpPr>
            <p:spPr bwMode="auto">
              <a:xfrm>
                <a:off x="741" y="799"/>
                <a:ext cx="982" cy="1219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20"/>
              <p:cNvSpPr>
                <a:spLocks noChangeShapeType="1"/>
              </p:cNvSpPr>
              <p:nvPr/>
            </p:nvSpPr>
            <p:spPr bwMode="auto">
              <a:xfrm flipH="1" flipV="1">
                <a:off x="741" y="1703"/>
                <a:ext cx="0" cy="665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>
                <a:off x="1723" y="2018"/>
                <a:ext cx="3227" cy="1528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 flipH="1" flipV="1">
                <a:off x="741" y="799"/>
                <a:ext cx="2479" cy="665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 flipH="1" flipV="1">
                <a:off x="3221" y="1512"/>
                <a:ext cx="1729" cy="2034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24"/>
              <p:cNvSpPr>
                <a:spLocks noChangeShapeType="1"/>
              </p:cNvSpPr>
              <p:nvPr/>
            </p:nvSpPr>
            <p:spPr bwMode="auto">
              <a:xfrm flipV="1">
                <a:off x="2298" y="2784"/>
                <a:ext cx="1250" cy="471"/>
              </a:xfrm>
              <a:prstGeom prst="line">
                <a:avLst/>
              </a:prstGeom>
              <a:noFill/>
              <a:ln w="762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474" y="1414"/>
                <a:ext cx="534" cy="534"/>
              </a:xfrm>
              <a:prstGeom prst="ellipse">
                <a:avLst/>
              </a:prstGeom>
              <a:solidFill>
                <a:srgbClr val="4F81BD">
                  <a:lumMod val="75000"/>
                </a:srgbClr>
              </a:solidFill>
              <a:ln w="38100" cap="rnd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>
                <a:outerShdw blurRad="400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554" y="2181"/>
                <a:ext cx="374" cy="374"/>
              </a:xfrm>
              <a:prstGeom prst="ellipse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38100" cap="rnd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>
                <a:outerShdw blurRad="400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Oval 4"/>
              <p:cNvSpPr>
                <a:spLocks noChangeArrowheads="1"/>
              </p:cNvSpPr>
              <p:nvPr/>
            </p:nvSpPr>
            <p:spPr bwMode="auto">
              <a:xfrm>
                <a:off x="1229" y="1482"/>
                <a:ext cx="1068" cy="1074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rnd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>
                <a:outerShdw blurRad="400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4"/>
              <p:cNvSpPr>
                <a:spLocks noChangeArrowheads="1"/>
              </p:cNvSpPr>
              <p:nvPr/>
            </p:nvSpPr>
            <p:spPr bwMode="auto">
              <a:xfrm>
                <a:off x="2898" y="1191"/>
                <a:ext cx="651" cy="654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Oval 4"/>
              <p:cNvSpPr>
                <a:spLocks noChangeArrowheads="1"/>
              </p:cNvSpPr>
              <p:nvPr/>
            </p:nvSpPr>
            <p:spPr bwMode="auto">
              <a:xfrm>
                <a:off x="2070" y="3007"/>
                <a:ext cx="455" cy="457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Oval 4"/>
              <p:cNvSpPr>
                <a:spLocks noChangeArrowheads="1"/>
              </p:cNvSpPr>
              <p:nvPr/>
            </p:nvSpPr>
            <p:spPr bwMode="auto">
              <a:xfrm>
                <a:off x="4547" y="3089"/>
                <a:ext cx="782" cy="785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Oval 4"/>
              <p:cNvSpPr>
                <a:spLocks noChangeArrowheads="1"/>
              </p:cNvSpPr>
              <p:nvPr/>
            </p:nvSpPr>
            <p:spPr bwMode="auto">
              <a:xfrm>
                <a:off x="3107" y="2368"/>
                <a:ext cx="883" cy="887"/>
              </a:xfrm>
              <a:prstGeom prst="ellipse">
                <a:avLst/>
              </a:prstGeom>
              <a:solidFill>
                <a:srgbClr val="4F81BD">
                  <a:lumMod val="75000"/>
                </a:srgbClr>
              </a:solidFill>
              <a:ln w="3810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1886" y="224"/>
                <a:ext cx="687" cy="687"/>
              </a:xfrm>
              <a:prstGeom prst="ellipse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38100" cap="rnd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>
                <a:outerShdw blurRad="400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Oval 4"/>
              <p:cNvSpPr>
                <a:spLocks noChangeArrowheads="1"/>
              </p:cNvSpPr>
              <p:nvPr/>
            </p:nvSpPr>
            <p:spPr bwMode="auto">
              <a:xfrm>
                <a:off x="474" y="488"/>
                <a:ext cx="700" cy="705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rnd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>
                <a:outerShdw blurRad="400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65" y="2549319"/>
            <a:ext cx="567424" cy="82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Right Arrow 106"/>
          <p:cNvSpPr/>
          <p:nvPr/>
        </p:nvSpPr>
        <p:spPr>
          <a:xfrm>
            <a:off x="1684668" y="2831295"/>
            <a:ext cx="693524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Up-Down Arrow 107"/>
          <p:cNvSpPr/>
          <p:nvPr/>
        </p:nvSpPr>
        <p:spPr>
          <a:xfrm>
            <a:off x="4163997" y="2224427"/>
            <a:ext cx="368280" cy="515990"/>
          </a:xfrm>
          <a:prstGeom prst="upDown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1" name="Picture 4" descr="C:\Users\pbuttigi\AppData\Local\Microsoft\Windows\Temporary Internet Files\Content.IE5\XX6JAFDU\137381189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26" y="2768915"/>
            <a:ext cx="860325" cy="11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7283201" y="2384719"/>
            <a:ext cx="567582" cy="1072100"/>
            <a:chOff x="27699154" y="36094190"/>
            <a:chExt cx="1573708" cy="2972560"/>
          </a:xfrm>
        </p:grpSpPr>
        <p:grpSp>
          <p:nvGrpSpPr>
            <p:cNvPr id="133" name="Group 132"/>
            <p:cNvGrpSpPr/>
            <p:nvPr/>
          </p:nvGrpSpPr>
          <p:grpSpPr>
            <a:xfrm>
              <a:off x="27699154" y="36094190"/>
              <a:ext cx="1573708" cy="2972560"/>
              <a:chOff x="1223628" y="4293096"/>
              <a:chExt cx="648072" cy="1224136"/>
            </a:xfrm>
          </p:grpSpPr>
          <p:sp>
            <p:nvSpPr>
              <p:cNvPr id="137" name="Flowchart: Delay 136"/>
              <p:cNvSpPr/>
              <p:nvPr/>
            </p:nvSpPr>
            <p:spPr>
              <a:xfrm rot="16200000">
                <a:off x="1259632" y="4941168"/>
                <a:ext cx="576064" cy="576064"/>
              </a:xfrm>
              <a:prstGeom prst="flowChartDelay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rnd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lowchart: Connector 137"/>
              <p:cNvSpPr/>
              <p:nvPr/>
            </p:nvSpPr>
            <p:spPr>
              <a:xfrm>
                <a:off x="1223628" y="4293096"/>
                <a:ext cx="648072" cy="648072"/>
              </a:xfrm>
              <a:prstGeom prst="flowChartConnector">
                <a:avLst/>
              </a:prstGeom>
              <a:solidFill>
                <a:srgbClr val="89693F"/>
              </a:solidFill>
              <a:ln w="25400" cap="rnd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4" name="Flowchart: Delay 355"/>
            <p:cNvSpPr/>
            <p:nvPr/>
          </p:nvSpPr>
          <p:spPr>
            <a:xfrm rot="5400000">
              <a:off x="28018879" y="37904081"/>
              <a:ext cx="926837" cy="495250"/>
            </a:xfrm>
            <a:custGeom>
              <a:avLst/>
              <a:gdLst>
                <a:gd name="connsiteX0" fmla="*/ 0 w 1398852"/>
                <a:gd name="connsiteY0" fmla="*/ 0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5" fmla="*/ 0 w 1398852"/>
                <a:gd name="connsiteY5" fmla="*/ 0 h 1398852"/>
                <a:gd name="connsiteX0" fmla="*/ 0 w 1398852"/>
                <a:gd name="connsiteY0" fmla="*/ 1398852 h 1398852"/>
                <a:gd name="connsiteX1" fmla="*/ 699426 w 1398852"/>
                <a:gd name="connsiteY1" fmla="*/ 0 h 1398852"/>
                <a:gd name="connsiteX2" fmla="*/ 1398852 w 1398852"/>
                <a:gd name="connsiteY2" fmla="*/ 699426 h 1398852"/>
                <a:gd name="connsiteX3" fmla="*/ 699426 w 1398852"/>
                <a:gd name="connsiteY3" fmla="*/ 1398852 h 1398852"/>
                <a:gd name="connsiteX4" fmla="*/ 0 w 1398852"/>
                <a:gd name="connsiteY4" fmla="*/ 1398852 h 1398852"/>
                <a:gd name="connsiteX0" fmla="*/ 0 w 699426"/>
                <a:gd name="connsiteY0" fmla="*/ 1398852 h 1398852"/>
                <a:gd name="connsiteX1" fmla="*/ 0 w 699426"/>
                <a:gd name="connsiteY1" fmla="*/ 0 h 1398852"/>
                <a:gd name="connsiteX2" fmla="*/ 699426 w 699426"/>
                <a:gd name="connsiteY2" fmla="*/ 699426 h 1398852"/>
                <a:gd name="connsiteX3" fmla="*/ 0 w 699426"/>
                <a:gd name="connsiteY3" fmla="*/ 1398852 h 1398852"/>
                <a:gd name="connsiteX0" fmla="*/ 177800 w 879015"/>
                <a:gd name="connsiteY0" fmla="*/ 1005152 h 1005152"/>
                <a:gd name="connsiteX1" fmla="*/ 0 w 879015"/>
                <a:gd name="connsiteY1" fmla="*/ 0 h 1005152"/>
                <a:gd name="connsiteX2" fmla="*/ 877226 w 879015"/>
                <a:gd name="connsiteY2" fmla="*/ 305726 h 1005152"/>
                <a:gd name="connsiteX3" fmla="*/ 177800 w 879015"/>
                <a:gd name="connsiteY3" fmla="*/ 1005152 h 1005152"/>
                <a:gd name="connsiteX0" fmla="*/ 0 w 877227"/>
                <a:gd name="connsiteY0" fmla="*/ 497155 h 497155"/>
                <a:gd name="connsiteX1" fmla="*/ 1 w 877227"/>
                <a:gd name="connsiteY1" fmla="*/ 0 h 497155"/>
                <a:gd name="connsiteX2" fmla="*/ 877227 w 877227"/>
                <a:gd name="connsiteY2" fmla="*/ 305726 h 497155"/>
                <a:gd name="connsiteX3" fmla="*/ 0 w 877227"/>
                <a:gd name="connsiteY3" fmla="*/ 497155 h 497155"/>
                <a:gd name="connsiteX0" fmla="*/ 0 w 928027"/>
                <a:gd name="connsiteY0" fmla="*/ 497155 h 497155"/>
                <a:gd name="connsiteX1" fmla="*/ 1 w 928027"/>
                <a:gd name="connsiteY1" fmla="*/ 0 h 497155"/>
                <a:gd name="connsiteX2" fmla="*/ 928027 w 928027"/>
                <a:gd name="connsiteY2" fmla="*/ 242226 h 497155"/>
                <a:gd name="connsiteX3" fmla="*/ 0 w 928027"/>
                <a:gd name="connsiteY3" fmla="*/ 497155 h 497155"/>
                <a:gd name="connsiteX0" fmla="*/ 20954 w 928043"/>
                <a:gd name="connsiteY0" fmla="*/ 499060 h 499060"/>
                <a:gd name="connsiteX1" fmla="*/ 0 w 928043"/>
                <a:gd name="connsiteY1" fmla="*/ 0 h 499060"/>
                <a:gd name="connsiteX2" fmla="*/ 928026 w 928043"/>
                <a:gd name="connsiteY2" fmla="*/ 242226 h 499060"/>
                <a:gd name="connsiteX3" fmla="*/ 20954 w 928043"/>
                <a:gd name="connsiteY3" fmla="*/ 499060 h 499060"/>
                <a:gd name="connsiteX0" fmla="*/ 1901 w 908973"/>
                <a:gd name="connsiteY0" fmla="*/ 495250 h 495250"/>
                <a:gd name="connsiteX1" fmla="*/ 0 w 908973"/>
                <a:gd name="connsiteY1" fmla="*/ 0 h 495250"/>
                <a:gd name="connsiteX2" fmla="*/ 908973 w 908973"/>
                <a:gd name="connsiteY2" fmla="*/ 238416 h 495250"/>
                <a:gd name="connsiteX3" fmla="*/ 1901 w 908973"/>
                <a:gd name="connsiteY3" fmla="*/ 495250 h 495250"/>
                <a:gd name="connsiteX0" fmla="*/ 14125 w 921197"/>
                <a:gd name="connsiteY0" fmla="*/ 495250 h 495250"/>
                <a:gd name="connsiteX1" fmla="*/ 12224 w 921197"/>
                <a:gd name="connsiteY1" fmla="*/ 0 h 495250"/>
                <a:gd name="connsiteX2" fmla="*/ 921197 w 921197"/>
                <a:gd name="connsiteY2" fmla="*/ 238416 h 495250"/>
                <a:gd name="connsiteX3" fmla="*/ 14125 w 921197"/>
                <a:gd name="connsiteY3" fmla="*/ 495250 h 495250"/>
                <a:gd name="connsiteX0" fmla="*/ 21720 w 928792"/>
                <a:gd name="connsiteY0" fmla="*/ 495250 h 495250"/>
                <a:gd name="connsiteX1" fmla="*/ 19819 w 928792"/>
                <a:gd name="connsiteY1" fmla="*/ 0 h 495250"/>
                <a:gd name="connsiteX2" fmla="*/ 928792 w 928792"/>
                <a:gd name="connsiteY2" fmla="*/ 238416 h 495250"/>
                <a:gd name="connsiteX3" fmla="*/ 21720 w 928792"/>
                <a:gd name="connsiteY3" fmla="*/ 495250 h 495250"/>
                <a:gd name="connsiteX0" fmla="*/ 19765 w 926837"/>
                <a:gd name="connsiteY0" fmla="*/ 495250 h 495250"/>
                <a:gd name="connsiteX1" fmla="*/ 17864 w 926837"/>
                <a:gd name="connsiteY1" fmla="*/ 0 h 495250"/>
                <a:gd name="connsiteX2" fmla="*/ 926837 w 926837"/>
                <a:gd name="connsiteY2" fmla="*/ 238416 h 495250"/>
                <a:gd name="connsiteX3" fmla="*/ 19765 w 926837"/>
                <a:gd name="connsiteY3" fmla="*/ 495250 h 4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837" h="495250">
                  <a:moveTo>
                    <a:pt x="19765" y="495250"/>
                  </a:moveTo>
                  <a:cubicBezTo>
                    <a:pt x="-1188" y="333342"/>
                    <a:pt x="-10709" y="262873"/>
                    <a:pt x="17864" y="0"/>
                  </a:cubicBezTo>
                  <a:cubicBezTo>
                    <a:pt x="404146" y="0"/>
                    <a:pt x="926520" y="155874"/>
                    <a:pt x="926837" y="238416"/>
                  </a:cubicBezTo>
                  <a:cubicBezTo>
                    <a:pt x="927154" y="320958"/>
                    <a:pt x="406047" y="495250"/>
                    <a:pt x="19765" y="49525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Isosceles Triangle 1073"/>
            <p:cNvSpPr/>
            <p:nvPr/>
          </p:nvSpPr>
          <p:spPr>
            <a:xfrm>
              <a:off x="28394025" y="37676128"/>
              <a:ext cx="202473" cy="919409"/>
            </a:xfrm>
            <a:custGeom>
              <a:avLst/>
              <a:gdLst>
                <a:gd name="connsiteX0" fmla="*/ 0 w 224790"/>
                <a:gd name="connsiteY0" fmla="*/ 998220 h 998220"/>
                <a:gd name="connsiteX1" fmla="*/ 112395 w 224790"/>
                <a:gd name="connsiteY1" fmla="*/ 0 h 998220"/>
                <a:gd name="connsiteX2" fmla="*/ 224790 w 224790"/>
                <a:gd name="connsiteY2" fmla="*/ 998220 h 998220"/>
                <a:gd name="connsiteX3" fmla="*/ 0 w 224790"/>
                <a:gd name="connsiteY3" fmla="*/ 998220 h 998220"/>
                <a:gd name="connsiteX0" fmla="*/ 0 w 224790"/>
                <a:gd name="connsiteY0" fmla="*/ 998220 h 998220"/>
                <a:gd name="connsiteX1" fmla="*/ 112395 w 224790"/>
                <a:gd name="connsiteY1" fmla="*/ 0 h 998220"/>
                <a:gd name="connsiteX2" fmla="*/ 224790 w 224790"/>
                <a:gd name="connsiteY2" fmla="*/ 998220 h 998220"/>
                <a:gd name="connsiteX3" fmla="*/ 37557 w 224790"/>
                <a:gd name="connsiteY3" fmla="*/ 751530 h 998220"/>
                <a:gd name="connsiteX4" fmla="*/ 0 w 224790"/>
                <a:gd name="connsiteY4" fmla="*/ 998220 h 998220"/>
                <a:gd name="connsiteX0" fmla="*/ 0 w 187233"/>
                <a:gd name="connsiteY0" fmla="*/ 751530 h 998220"/>
                <a:gd name="connsiteX1" fmla="*/ 74838 w 187233"/>
                <a:gd name="connsiteY1" fmla="*/ 0 h 998220"/>
                <a:gd name="connsiteX2" fmla="*/ 187233 w 187233"/>
                <a:gd name="connsiteY2" fmla="*/ 998220 h 998220"/>
                <a:gd name="connsiteX3" fmla="*/ 0 w 187233"/>
                <a:gd name="connsiteY3" fmla="*/ 751530 h 998220"/>
                <a:gd name="connsiteX0" fmla="*/ 0 w 171993"/>
                <a:gd name="connsiteY0" fmla="*/ 751530 h 751552"/>
                <a:gd name="connsiteX1" fmla="*/ 74838 w 171993"/>
                <a:gd name="connsiteY1" fmla="*/ 0 h 751552"/>
                <a:gd name="connsiteX2" fmla="*/ 171993 w 171993"/>
                <a:gd name="connsiteY2" fmla="*/ 723900 h 751552"/>
                <a:gd name="connsiteX3" fmla="*/ 0 w 171993"/>
                <a:gd name="connsiteY3" fmla="*/ 751530 h 751552"/>
                <a:gd name="connsiteX0" fmla="*/ 0 w 171993"/>
                <a:gd name="connsiteY0" fmla="*/ 751530 h 923258"/>
                <a:gd name="connsiteX1" fmla="*/ 74838 w 171993"/>
                <a:gd name="connsiteY1" fmla="*/ 0 h 923258"/>
                <a:gd name="connsiteX2" fmla="*/ 171993 w 171993"/>
                <a:gd name="connsiteY2" fmla="*/ 723900 h 923258"/>
                <a:gd name="connsiteX3" fmla="*/ 85725 w 171993"/>
                <a:gd name="connsiteY3" fmla="*/ 922980 h 923258"/>
                <a:gd name="connsiteX4" fmla="*/ 0 w 171993"/>
                <a:gd name="connsiteY4" fmla="*/ 751530 h 923258"/>
                <a:gd name="connsiteX0" fmla="*/ 0 w 171993"/>
                <a:gd name="connsiteY0" fmla="*/ 751530 h 910003"/>
                <a:gd name="connsiteX1" fmla="*/ 74838 w 171993"/>
                <a:gd name="connsiteY1" fmla="*/ 0 h 910003"/>
                <a:gd name="connsiteX2" fmla="*/ 171993 w 171993"/>
                <a:gd name="connsiteY2" fmla="*/ 723900 h 910003"/>
                <a:gd name="connsiteX3" fmla="*/ 85725 w 171993"/>
                <a:gd name="connsiteY3" fmla="*/ 909645 h 910003"/>
                <a:gd name="connsiteX4" fmla="*/ 0 w 171993"/>
                <a:gd name="connsiteY4" fmla="*/ 751530 h 910003"/>
                <a:gd name="connsiteX0" fmla="*/ 0 w 171993"/>
                <a:gd name="connsiteY0" fmla="*/ 751530 h 919467"/>
                <a:gd name="connsiteX1" fmla="*/ 74838 w 171993"/>
                <a:gd name="connsiteY1" fmla="*/ 0 h 919467"/>
                <a:gd name="connsiteX2" fmla="*/ 171993 w 171993"/>
                <a:gd name="connsiteY2" fmla="*/ 723900 h 919467"/>
                <a:gd name="connsiteX3" fmla="*/ 85725 w 171993"/>
                <a:gd name="connsiteY3" fmla="*/ 919170 h 919467"/>
                <a:gd name="connsiteX4" fmla="*/ 0 w 171993"/>
                <a:gd name="connsiteY4" fmla="*/ 751530 h 919467"/>
                <a:gd name="connsiteX0" fmla="*/ 0 w 171993"/>
                <a:gd name="connsiteY0" fmla="*/ 751530 h 919467"/>
                <a:gd name="connsiteX1" fmla="*/ 74838 w 171993"/>
                <a:gd name="connsiteY1" fmla="*/ 0 h 919467"/>
                <a:gd name="connsiteX2" fmla="*/ 171993 w 171993"/>
                <a:gd name="connsiteY2" fmla="*/ 723900 h 919467"/>
                <a:gd name="connsiteX3" fmla="*/ 85725 w 171993"/>
                <a:gd name="connsiteY3" fmla="*/ 919170 h 919467"/>
                <a:gd name="connsiteX4" fmla="*/ 0 w 171993"/>
                <a:gd name="connsiteY4" fmla="*/ 751530 h 919467"/>
                <a:gd name="connsiteX0" fmla="*/ 0 w 171993"/>
                <a:gd name="connsiteY0" fmla="*/ 751530 h 919448"/>
                <a:gd name="connsiteX1" fmla="*/ 74838 w 171993"/>
                <a:gd name="connsiteY1" fmla="*/ 0 h 919448"/>
                <a:gd name="connsiteX2" fmla="*/ 171993 w 171993"/>
                <a:gd name="connsiteY2" fmla="*/ 723900 h 919448"/>
                <a:gd name="connsiteX3" fmla="*/ 85725 w 171993"/>
                <a:gd name="connsiteY3" fmla="*/ 919170 h 919448"/>
                <a:gd name="connsiteX4" fmla="*/ 0 w 171993"/>
                <a:gd name="connsiteY4" fmla="*/ 751530 h 919448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71993"/>
                <a:gd name="connsiteY0" fmla="*/ 751530 h 919416"/>
                <a:gd name="connsiteX1" fmla="*/ 74838 w 171993"/>
                <a:gd name="connsiteY1" fmla="*/ 0 h 919416"/>
                <a:gd name="connsiteX2" fmla="*/ 171993 w 171993"/>
                <a:gd name="connsiteY2" fmla="*/ 723900 h 919416"/>
                <a:gd name="connsiteX3" fmla="*/ 85725 w 171993"/>
                <a:gd name="connsiteY3" fmla="*/ 919170 h 919416"/>
                <a:gd name="connsiteX4" fmla="*/ 0 w 171993"/>
                <a:gd name="connsiteY4" fmla="*/ 751530 h 919416"/>
                <a:gd name="connsiteX0" fmla="*/ 0 w 185328"/>
                <a:gd name="connsiteY0" fmla="*/ 751530 h 919416"/>
                <a:gd name="connsiteX1" fmla="*/ 74838 w 185328"/>
                <a:gd name="connsiteY1" fmla="*/ 0 h 919416"/>
                <a:gd name="connsiteX2" fmla="*/ 185328 w 185328"/>
                <a:gd name="connsiteY2" fmla="*/ 725805 h 919416"/>
                <a:gd name="connsiteX3" fmla="*/ 85725 w 185328"/>
                <a:gd name="connsiteY3" fmla="*/ 919170 h 919416"/>
                <a:gd name="connsiteX4" fmla="*/ 0 w 185328"/>
                <a:gd name="connsiteY4" fmla="*/ 751530 h 919416"/>
                <a:gd name="connsiteX0" fmla="*/ 0 w 202473"/>
                <a:gd name="connsiteY0" fmla="*/ 753435 h 919424"/>
                <a:gd name="connsiteX1" fmla="*/ 91983 w 202473"/>
                <a:gd name="connsiteY1" fmla="*/ 0 h 919424"/>
                <a:gd name="connsiteX2" fmla="*/ 202473 w 202473"/>
                <a:gd name="connsiteY2" fmla="*/ 725805 h 919424"/>
                <a:gd name="connsiteX3" fmla="*/ 102870 w 202473"/>
                <a:gd name="connsiteY3" fmla="*/ 919170 h 919424"/>
                <a:gd name="connsiteX4" fmla="*/ 0 w 202473"/>
                <a:gd name="connsiteY4" fmla="*/ 753435 h 919424"/>
                <a:gd name="connsiteX0" fmla="*/ 0 w 202473"/>
                <a:gd name="connsiteY0" fmla="*/ 753435 h 919409"/>
                <a:gd name="connsiteX1" fmla="*/ 91983 w 202473"/>
                <a:gd name="connsiteY1" fmla="*/ 0 h 919409"/>
                <a:gd name="connsiteX2" fmla="*/ 202473 w 202473"/>
                <a:gd name="connsiteY2" fmla="*/ 725805 h 919409"/>
                <a:gd name="connsiteX3" fmla="*/ 102870 w 202473"/>
                <a:gd name="connsiteY3" fmla="*/ 919170 h 919409"/>
                <a:gd name="connsiteX4" fmla="*/ 0 w 202473"/>
                <a:gd name="connsiteY4" fmla="*/ 753435 h 9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3" h="919409">
                  <a:moveTo>
                    <a:pt x="0" y="753435"/>
                  </a:moveTo>
                  <a:cubicBezTo>
                    <a:pt x="21136" y="487685"/>
                    <a:pt x="67037" y="250510"/>
                    <a:pt x="91983" y="0"/>
                  </a:cubicBezTo>
                  <a:lnTo>
                    <a:pt x="202473" y="725805"/>
                  </a:lnTo>
                  <a:cubicBezTo>
                    <a:pt x="162695" y="845662"/>
                    <a:pt x="131535" y="914565"/>
                    <a:pt x="102870" y="919170"/>
                  </a:cubicBezTo>
                  <a:cubicBezTo>
                    <a:pt x="74205" y="923775"/>
                    <a:pt x="47852" y="861862"/>
                    <a:pt x="0" y="753435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lowchart: Manual Operation 135"/>
            <p:cNvSpPr/>
            <p:nvPr/>
          </p:nvSpPr>
          <p:spPr>
            <a:xfrm>
              <a:off x="28398378" y="37676130"/>
              <a:ext cx="175260" cy="150014"/>
            </a:xfrm>
            <a:prstGeom prst="flowChartManualOperatio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Right Arrow 142"/>
          <p:cNvSpPr/>
          <p:nvPr/>
        </p:nvSpPr>
        <p:spPr>
          <a:xfrm rot="1944441">
            <a:off x="1637222" y="3244922"/>
            <a:ext cx="693524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2324935" y="3509921"/>
            <a:ext cx="691470" cy="463285"/>
          </a:xfrm>
          <a:prstGeom prst="flowChartMagneticDisk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Up-Down Arrow 143"/>
          <p:cNvSpPr/>
          <p:nvPr/>
        </p:nvSpPr>
        <p:spPr>
          <a:xfrm rot="5400000">
            <a:off x="3225536" y="3395147"/>
            <a:ext cx="368278" cy="696628"/>
          </a:xfrm>
          <a:prstGeom prst="upDown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Up-Down Arrow 144"/>
          <p:cNvSpPr/>
          <p:nvPr/>
        </p:nvSpPr>
        <p:spPr>
          <a:xfrm rot="5400000">
            <a:off x="3223814" y="2593678"/>
            <a:ext cx="368278" cy="696628"/>
          </a:xfrm>
          <a:prstGeom prst="upDown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9841" y="2547952"/>
            <a:ext cx="594099" cy="82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Right Arrow 146"/>
          <p:cNvSpPr/>
          <p:nvPr/>
        </p:nvSpPr>
        <p:spPr>
          <a:xfrm flipH="1">
            <a:off x="6369295" y="2832880"/>
            <a:ext cx="726127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ight Arrow 147"/>
          <p:cNvSpPr/>
          <p:nvPr/>
        </p:nvSpPr>
        <p:spPr>
          <a:xfrm rot="19655559" flipH="1">
            <a:off x="6405393" y="3253658"/>
            <a:ext cx="726127" cy="322950"/>
          </a:xfrm>
          <a:prstGeom prst="right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Flowchart: Magnetic Disk 148"/>
          <p:cNvSpPr/>
          <p:nvPr/>
        </p:nvSpPr>
        <p:spPr>
          <a:xfrm flipH="1">
            <a:off x="5607566" y="3511818"/>
            <a:ext cx="723977" cy="463286"/>
          </a:xfrm>
          <a:prstGeom prst="flowChartMagneticDisk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Up-Down Arrow 149"/>
          <p:cNvSpPr/>
          <p:nvPr/>
        </p:nvSpPr>
        <p:spPr>
          <a:xfrm rot="16200000" flipH="1">
            <a:off x="4984306" y="3367694"/>
            <a:ext cx="368280" cy="729380"/>
          </a:xfrm>
          <a:prstGeom prst="upDown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Up-Down Arrow 150"/>
          <p:cNvSpPr/>
          <p:nvPr/>
        </p:nvSpPr>
        <p:spPr>
          <a:xfrm rot="16200000" flipH="1">
            <a:off x="5003339" y="2587033"/>
            <a:ext cx="368280" cy="729381"/>
          </a:xfrm>
          <a:prstGeom prst="upDownArrow">
            <a:avLst/>
          </a:prstGeom>
          <a:solidFill>
            <a:srgbClr val="9AD6E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AutoShape 3"/>
          <p:cNvSpPr>
            <a:spLocks noChangeArrowheads="1"/>
          </p:cNvSpPr>
          <p:nvPr/>
        </p:nvSpPr>
        <p:spPr bwMode="auto">
          <a:xfrm>
            <a:off x="5988008" y="1180938"/>
            <a:ext cx="1508021" cy="1061733"/>
          </a:xfrm>
          <a:prstGeom prst="cloudCallout">
            <a:avLst>
              <a:gd name="adj1" fmla="val 35907"/>
              <a:gd name="adj2" fmla="val 6183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3" name="Group 12"/>
          <p:cNvGrpSpPr>
            <a:grpSpLocks/>
          </p:cNvGrpSpPr>
          <p:nvPr/>
        </p:nvGrpSpPr>
        <p:grpSpPr bwMode="auto">
          <a:xfrm>
            <a:off x="4036847" y="1532772"/>
            <a:ext cx="905841" cy="681385"/>
            <a:chOff x="474" y="224"/>
            <a:chExt cx="4855" cy="3650"/>
          </a:xfrm>
        </p:grpSpPr>
        <p:cxnSp>
          <p:nvCxnSpPr>
            <p:cNvPr id="154" name="Straight Connector 4"/>
            <p:cNvCxnSpPr/>
            <p:nvPr/>
          </p:nvCxnSpPr>
          <p:spPr>
            <a:xfrm>
              <a:off x="744" y="1702"/>
              <a:ext cx="976" cy="313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 flipV="1">
              <a:off x="695" y="2015"/>
              <a:ext cx="1025" cy="356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>
              <a:off x="1723" y="2018"/>
              <a:ext cx="1826" cy="766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Line 16"/>
            <p:cNvSpPr>
              <a:spLocks noChangeShapeType="1"/>
            </p:cNvSpPr>
            <p:nvPr/>
          </p:nvSpPr>
          <p:spPr bwMode="auto">
            <a:xfrm flipV="1">
              <a:off x="1723" y="1481"/>
              <a:ext cx="1497" cy="537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Line 17"/>
            <p:cNvSpPr>
              <a:spLocks noChangeShapeType="1"/>
            </p:cNvSpPr>
            <p:nvPr/>
          </p:nvSpPr>
          <p:spPr bwMode="auto">
            <a:xfrm flipV="1">
              <a:off x="1723" y="487"/>
              <a:ext cx="575" cy="1531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Line 18"/>
            <p:cNvSpPr>
              <a:spLocks noChangeShapeType="1"/>
            </p:cNvSpPr>
            <p:nvPr/>
          </p:nvSpPr>
          <p:spPr bwMode="auto">
            <a:xfrm>
              <a:off x="1723" y="2018"/>
              <a:ext cx="575" cy="1237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Line 19"/>
            <p:cNvSpPr>
              <a:spLocks noChangeShapeType="1"/>
            </p:cNvSpPr>
            <p:nvPr/>
          </p:nvSpPr>
          <p:spPr bwMode="auto">
            <a:xfrm>
              <a:off x="741" y="799"/>
              <a:ext cx="982" cy="1219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Line 20"/>
            <p:cNvSpPr>
              <a:spLocks noChangeShapeType="1"/>
            </p:cNvSpPr>
            <p:nvPr/>
          </p:nvSpPr>
          <p:spPr bwMode="auto">
            <a:xfrm flipH="1" flipV="1">
              <a:off x="741" y="1703"/>
              <a:ext cx="0" cy="665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Line 21"/>
            <p:cNvSpPr>
              <a:spLocks noChangeShapeType="1"/>
            </p:cNvSpPr>
            <p:nvPr/>
          </p:nvSpPr>
          <p:spPr bwMode="auto">
            <a:xfrm>
              <a:off x="1723" y="2018"/>
              <a:ext cx="3227" cy="1528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22"/>
            <p:cNvSpPr>
              <a:spLocks noChangeShapeType="1"/>
            </p:cNvSpPr>
            <p:nvPr/>
          </p:nvSpPr>
          <p:spPr bwMode="auto">
            <a:xfrm flipH="1" flipV="1">
              <a:off x="741" y="799"/>
              <a:ext cx="2479" cy="665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Line 23"/>
            <p:cNvSpPr>
              <a:spLocks noChangeShapeType="1"/>
            </p:cNvSpPr>
            <p:nvPr/>
          </p:nvSpPr>
          <p:spPr bwMode="auto">
            <a:xfrm flipH="1" flipV="1">
              <a:off x="3221" y="1512"/>
              <a:ext cx="1729" cy="2034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Line 24"/>
            <p:cNvSpPr>
              <a:spLocks noChangeShapeType="1"/>
            </p:cNvSpPr>
            <p:nvPr/>
          </p:nvSpPr>
          <p:spPr bwMode="auto">
            <a:xfrm flipV="1">
              <a:off x="2298" y="2784"/>
              <a:ext cx="1250" cy="471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>
              <a:off x="474" y="1414"/>
              <a:ext cx="534" cy="534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554" y="2181"/>
              <a:ext cx="374" cy="374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l 4"/>
            <p:cNvSpPr>
              <a:spLocks noChangeArrowheads="1"/>
            </p:cNvSpPr>
            <p:nvPr/>
          </p:nvSpPr>
          <p:spPr bwMode="auto">
            <a:xfrm>
              <a:off x="1229" y="1482"/>
              <a:ext cx="1068" cy="1074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l 4"/>
            <p:cNvSpPr>
              <a:spLocks noChangeArrowheads="1"/>
            </p:cNvSpPr>
            <p:nvPr/>
          </p:nvSpPr>
          <p:spPr bwMode="auto">
            <a:xfrm>
              <a:off x="2898" y="1191"/>
              <a:ext cx="651" cy="654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al 4"/>
            <p:cNvSpPr>
              <a:spLocks noChangeArrowheads="1"/>
            </p:cNvSpPr>
            <p:nvPr/>
          </p:nvSpPr>
          <p:spPr bwMode="auto">
            <a:xfrm>
              <a:off x="2070" y="3007"/>
              <a:ext cx="455" cy="45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al 4"/>
            <p:cNvSpPr>
              <a:spLocks noChangeArrowheads="1"/>
            </p:cNvSpPr>
            <p:nvPr/>
          </p:nvSpPr>
          <p:spPr bwMode="auto">
            <a:xfrm>
              <a:off x="4547" y="3089"/>
              <a:ext cx="782" cy="78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val 4"/>
            <p:cNvSpPr>
              <a:spLocks noChangeArrowheads="1"/>
            </p:cNvSpPr>
            <p:nvPr/>
          </p:nvSpPr>
          <p:spPr bwMode="auto">
            <a:xfrm>
              <a:off x="3107" y="2368"/>
              <a:ext cx="883" cy="887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val 4"/>
            <p:cNvSpPr>
              <a:spLocks noChangeArrowheads="1"/>
            </p:cNvSpPr>
            <p:nvPr/>
          </p:nvSpPr>
          <p:spPr bwMode="auto">
            <a:xfrm>
              <a:off x="1886" y="224"/>
              <a:ext cx="687" cy="687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val 4"/>
            <p:cNvSpPr>
              <a:spLocks noChangeArrowheads="1"/>
            </p:cNvSpPr>
            <p:nvPr/>
          </p:nvSpPr>
          <p:spPr bwMode="auto">
            <a:xfrm>
              <a:off x="474" y="488"/>
              <a:ext cx="700" cy="70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5" name="Group 12"/>
          <p:cNvGrpSpPr>
            <a:grpSpLocks/>
          </p:cNvGrpSpPr>
          <p:nvPr/>
        </p:nvGrpSpPr>
        <p:grpSpPr bwMode="auto">
          <a:xfrm>
            <a:off x="6331543" y="1331328"/>
            <a:ext cx="905841" cy="681385"/>
            <a:chOff x="474" y="224"/>
            <a:chExt cx="4855" cy="3650"/>
          </a:xfrm>
        </p:grpSpPr>
        <p:cxnSp>
          <p:nvCxnSpPr>
            <p:cNvPr id="176" name="Straight Connector 4"/>
            <p:cNvCxnSpPr/>
            <p:nvPr/>
          </p:nvCxnSpPr>
          <p:spPr>
            <a:xfrm>
              <a:off x="744" y="1702"/>
              <a:ext cx="976" cy="313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 flipV="1">
              <a:off x="695" y="2015"/>
              <a:ext cx="1025" cy="356"/>
            </a:xfrm>
            <a:prstGeom prst="line">
              <a:avLst/>
            </a:prstGeom>
            <a:noFill/>
            <a:ln w="762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8" name="Line 15"/>
            <p:cNvSpPr>
              <a:spLocks noChangeShapeType="1"/>
            </p:cNvSpPr>
            <p:nvPr/>
          </p:nvSpPr>
          <p:spPr bwMode="auto">
            <a:xfrm>
              <a:off x="1723" y="2018"/>
              <a:ext cx="1826" cy="766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Line 16"/>
            <p:cNvSpPr>
              <a:spLocks noChangeShapeType="1"/>
            </p:cNvSpPr>
            <p:nvPr/>
          </p:nvSpPr>
          <p:spPr bwMode="auto">
            <a:xfrm flipV="1">
              <a:off x="1723" y="1481"/>
              <a:ext cx="1497" cy="537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Line 17"/>
            <p:cNvSpPr>
              <a:spLocks noChangeShapeType="1"/>
            </p:cNvSpPr>
            <p:nvPr/>
          </p:nvSpPr>
          <p:spPr bwMode="auto">
            <a:xfrm flipV="1">
              <a:off x="1723" y="487"/>
              <a:ext cx="575" cy="1531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Line 18"/>
            <p:cNvSpPr>
              <a:spLocks noChangeShapeType="1"/>
            </p:cNvSpPr>
            <p:nvPr/>
          </p:nvSpPr>
          <p:spPr bwMode="auto">
            <a:xfrm>
              <a:off x="1723" y="2018"/>
              <a:ext cx="575" cy="1237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Line 19"/>
            <p:cNvSpPr>
              <a:spLocks noChangeShapeType="1"/>
            </p:cNvSpPr>
            <p:nvPr/>
          </p:nvSpPr>
          <p:spPr bwMode="auto">
            <a:xfrm>
              <a:off x="741" y="799"/>
              <a:ext cx="982" cy="1219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20"/>
            <p:cNvSpPr>
              <a:spLocks noChangeShapeType="1"/>
            </p:cNvSpPr>
            <p:nvPr/>
          </p:nvSpPr>
          <p:spPr bwMode="auto">
            <a:xfrm flipH="1" flipV="1">
              <a:off x="741" y="1703"/>
              <a:ext cx="0" cy="665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21"/>
            <p:cNvSpPr>
              <a:spLocks noChangeShapeType="1"/>
            </p:cNvSpPr>
            <p:nvPr/>
          </p:nvSpPr>
          <p:spPr bwMode="auto">
            <a:xfrm>
              <a:off x="1723" y="2018"/>
              <a:ext cx="3227" cy="1528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22"/>
            <p:cNvSpPr>
              <a:spLocks noChangeShapeType="1"/>
            </p:cNvSpPr>
            <p:nvPr/>
          </p:nvSpPr>
          <p:spPr bwMode="auto">
            <a:xfrm flipH="1" flipV="1">
              <a:off x="741" y="799"/>
              <a:ext cx="2479" cy="665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Line 23"/>
            <p:cNvSpPr>
              <a:spLocks noChangeShapeType="1"/>
            </p:cNvSpPr>
            <p:nvPr/>
          </p:nvSpPr>
          <p:spPr bwMode="auto">
            <a:xfrm flipH="1" flipV="1">
              <a:off x="3221" y="1512"/>
              <a:ext cx="1729" cy="2034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 flipV="1">
              <a:off x="2298" y="2784"/>
              <a:ext cx="1250" cy="471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474" y="1414"/>
              <a:ext cx="534" cy="534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auto">
            <a:xfrm>
              <a:off x="554" y="2181"/>
              <a:ext cx="374" cy="374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al 4"/>
            <p:cNvSpPr>
              <a:spLocks noChangeArrowheads="1"/>
            </p:cNvSpPr>
            <p:nvPr/>
          </p:nvSpPr>
          <p:spPr bwMode="auto">
            <a:xfrm>
              <a:off x="1229" y="1482"/>
              <a:ext cx="1068" cy="1074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al 4"/>
            <p:cNvSpPr>
              <a:spLocks noChangeArrowheads="1"/>
            </p:cNvSpPr>
            <p:nvPr/>
          </p:nvSpPr>
          <p:spPr bwMode="auto">
            <a:xfrm>
              <a:off x="2898" y="1191"/>
              <a:ext cx="651" cy="654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val 4"/>
            <p:cNvSpPr>
              <a:spLocks noChangeArrowheads="1"/>
            </p:cNvSpPr>
            <p:nvPr/>
          </p:nvSpPr>
          <p:spPr bwMode="auto">
            <a:xfrm>
              <a:off x="2070" y="3007"/>
              <a:ext cx="455" cy="457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val 4"/>
            <p:cNvSpPr>
              <a:spLocks noChangeArrowheads="1"/>
            </p:cNvSpPr>
            <p:nvPr/>
          </p:nvSpPr>
          <p:spPr bwMode="auto">
            <a:xfrm>
              <a:off x="4547" y="3089"/>
              <a:ext cx="782" cy="78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al 4"/>
            <p:cNvSpPr>
              <a:spLocks noChangeArrowheads="1"/>
            </p:cNvSpPr>
            <p:nvPr/>
          </p:nvSpPr>
          <p:spPr bwMode="auto">
            <a:xfrm>
              <a:off x="3107" y="2368"/>
              <a:ext cx="883" cy="887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38100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Oval 4"/>
            <p:cNvSpPr>
              <a:spLocks noChangeArrowheads="1"/>
            </p:cNvSpPr>
            <p:nvPr/>
          </p:nvSpPr>
          <p:spPr bwMode="auto">
            <a:xfrm>
              <a:off x="1886" y="224"/>
              <a:ext cx="687" cy="687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val 4"/>
            <p:cNvSpPr>
              <a:spLocks noChangeArrowheads="1"/>
            </p:cNvSpPr>
            <p:nvPr/>
          </p:nvSpPr>
          <p:spPr bwMode="auto">
            <a:xfrm>
              <a:off x="474" y="488"/>
              <a:ext cx="700" cy="705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rnd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39" grpId="0" animBg="1"/>
      <p:bldP spid="107" grpId="0" animBg="1"/>
      <p:bldP spid="108" grpId="0" animBg="1"/>
      <p:bldP spid="143" grpId="0" animBg="1"/>
      <p:bldP spid="2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299"/>
          <p:cNvSpPr/>
          <p:nvPr/>
        </p:nvSpPr>
        <p:spPr>
          <a:xfrm>
            <a:off x="1209040" y="518056"/>
            <a:ext cx="7792720" cy="4125246"/>
          </a:xfrm>
          <a:custGeom>
            <a:avLst/>
            <a:gdLst>
              <a:gd name="connsiteX0" fmla="*/ 5023567 w 7792720"/>
              <a:gd name="connsiteY0" fmla="*/ 0 h 4125246"/>
              <a:gd name="connsiteX1" fmla="*/ 7792720 w 7792720"/>
              <a:gd name="connsiteY1" fmla="*/ 0 h 4125246"/>
              <a:gd name="connsiteX2" fmla="*/ 7792720 w 7792720"/>
              <a:gd name="connsiteY2" fmla="*/ 1133857 h 4125246"/>
              <a:gd name="connsiteX3" fmla="*/ 7781389 w 7792720"/>
              <a:gd name="connsiteY3" fmla="*/ 1189980 h 4125246"/>
              <a:gd name="connsiteX4" fmla="*/ 7792720 w 7792720"/>
              <a:gd name="connsiteY4" fmla="*/ 1189980 h 4125246"/>
              <a:gd name="connsiteX5" fmla="*/ 7792720 w 7792720"/>
              <a:gd name="connsiteY5" fmla="*/ 3636025 h 4125246"/>
              <a:gd name="connsiteX6" fmla="*/ 7303499 w 7792720"/>
              <a:gd name="connsiteY6" fmla="*/ 4125246 h 4125246"/>
              <a:gd name="connsiteX7" fmla="*/ 0 w 7792720"/>
              <a:gd name="connsiteY7" fmla="*/ 4125246 h 4125246"/>
              <a:gd name="connsiteX8" fmla="*/ 0 w 7792720"/>
              <a:gd name="connsiteY8" fmla="*/ 1679201 h 4125246"/>
              <a:gd name="connsiteX9" fmla="*/ 489221 w 7792720"/>
              <a:gd name="connsiteY9" fmla="*/ 1189980 h 4125246"/>
              <a:gd name="connsiteX10" fmla="*/ 4796790 w 7792720"/>
              <a:gd name="connsiteY10" fmla="*/ 1189980 h 4125246"/>
              <a:gd name="connsiteX11" fmla="*/ 4796790 w 7792720"/>
              <a:gd name="connsiteY11" fmla="*/ 226777 h 4125246"/>
              <a:gd name="connsiteX12" fmla="*/ 5023567 w 7792720"/>
              <a:gd name="connsiteY12" fmla="*/ 0 h 412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2720" h="4125246">
                <a:moveTo>
                  <a:pt x="5023567" y="0"/>
                </a:moveTo>
                <a:lnTo>
                  <a:pt x="7792720" y="0"/>
                </a:lnTo>
                <a:lnTo>
                  <a:pt x="7792720" y="1133857"/>
                </a:lnTo>
                <a:lnTo>
                  <a:pt x="7781389" y="1189980"/>
                </a:lnTo>
                <a:lnTo>
                  <a:pt x="7792720" y="1189980"/>
                </a:lnTo>
                <a:lnTo>
                  <a:pt x="7792720" y="3636025"/>
                </a:lnTo>
                <a:cubicBezTo>
                  <a:pt x="7792720" y="3906214"/>
                  <a:pt x="7573688" y="4125246"/>
                  <a:pt x="7303499" y="4125246"/>
                </a:cubicBezTo>
                <a:lnTo>
                  <a:pt x="0" y="4125246"/>
                </a:lnTo>
                <a:lnTo>
                  <a:pt x="0" y="1679201"/>
                </a:lnTo>
                <a:cubicBezTo>
                  <a:pt x="0" y="1409012"/>
                  <a:pt x="219032" y="1189980"/>
                  <a:pt x="489221" y="1189980"/>
                </a:cubicBezTo>
                <a:lnTo>
                  <a:pt x="4796790" y="1189980"/>
                </a:lnTo>
                <a:lnTo>
                  <a:pt x="4796790" y="226777"/>
                </a:lnTo>
                <a:cubicBezTo>
                  <a:pt x="4796790" y="101532"/>
                  <a:pt x="4898322" y="0"/>
                  <a:pt x="502356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4294967295"/>
          </p:nvPr>
        </p:nvSpPr>
        <p:spPr>
          <a:xfrm>
            <a:off x="628650" y="240482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What are my areas of interest ? 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DF7656DB-4A3C-4C33-916B-5E0A3DE9B6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0170" y="1793363"/>
            <a:ext cx="7574906" cy="2623615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6904A698-D4AC-4AAF-9F13-732DE0D65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26" y="431954"/>
            <a:ext cx="2619433" cy="1361409"/>
          </a:xfrm>
          <a:prstGeom prst="rect">
            <a:avLst/>
          </a:prstGeom>
        </p:spPr>
      </p:pic>
      <p:pic>
        <p:nvPicPr>
          <p:cNvPr id="297" name="Picture 2" descr="C:\Users\pbuttigi\Pictures\glomicon_logo_201809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17" y="806693"/>
            <a:ext cx="4111030" cy="8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8171" y="816873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b="1" dirty="0" smtClean="0">
                <a:solidFill>
                  <a:schemeClr val="lt1"/>
                </a:solidFill>
              </a:rPr>
              <a:t>Multi-omics / eDNA / </a:t>
            </a:r>
          </a:p>
          <a:p>
            <a:r>
              <a:rPr lang="fr" b="1" dirty="0" smtClean="0">
                <a:solidFill>
                  <a:schemeClr val="lt1"/>
                </a:solidFill>
              </a:rPr>
              <a:t>Bioinformatics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60170" y="2184400"/>
            <a:ext cx="1210310" cy="894080"/>
          </a:xfrm>
          <a:prstGeom prst="roundRect">
            <a:avLst>
              <a:gd name="adj" fmla="val 7008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 idx="4294967295"/>
          </p:nvPr>
        </p:nvSpPr>
        <p:spPr>
          <a:xfrm>
            <a:off x="628650" y="240475"/>
            <a:ext cx="81654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My expectations concerning the workshop and the outcomes </a:t>
            </a: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 dirty="0" smtClean="0">
                <a:solidFill>
                  <a:schemeClr val="lt1"/>
                </a:solidFill>
              </a:rPr>
              <a:t>Ambition</a:t>
            </a:r>
            <a:br>
              <a:rPr lang="en-GB" sz="1800" b="1" dirty="0" smtClean="0">
                <a:solidFill>
                  <a:schemeClr val="lt1"/>
                </a:solidFill>
              </a:rPr>
            </a:br>
            <a:r>
              <a:rPr lang="en-GB" sz="1800" b="1" dirty="0">
                <a:solidFill>
                  <a:schemeClr val="lt1"/>
                </a:solidFill>
              </a:rPr>
              <a:t> </a:t>
            </a:r>
            <a:r>
              <a:rPr lang="en-GB" sz="1400" b="1" dirty="0" smtClean="0">
                <a:solidFill>
                  <a:schemeClr val="lt1"/>
                </a:solidFill>
              </a:rPr>
              <a:t>- Align, resonate, amplify</a:t>
            </a:r>
            <a:r>
              <a:rPr lang="en-GB" sz="1400" b="1" i="1" dirty="0" smtClean="0">
                <a:solidFill>
                  <a:schemeClr val="lt1"/>
                </a:solidFill>
              </a:rPr>
              <a:t> </a:t>
            </a:r>
            <a:r>
              <a:rPr lang="en-GB" sz="1400" b="1" dirty="0" smtClean="0">
                <a:solidFill>
                  <a:schemeClr val="lt1"/>
                </a:solidFill>
              </a:rPr>
              <a:t>data science</a:t>
            </a:r>
            <a:br>
              <a:rPr lang="en-GB" sz="1400" b="1" dirty="0" smtClean="0">
                <a:solidFill>
                  <a:schemeClr val="lt1"/>
                </a:solidFill>
              </a:rPr>
            </a:br>
            <a:r>
              <a:rPr lang="en-GB" sz="1400" b="1" dirty="0" smtClean="0">
                <a:solidFill>
                  <a:schemeClr val="lt1"/>
                </a:solidFill>
              </a:rPr>
              <a:t> for debris &amp; the SDGs</a:t>
            </a:r>
            <a:r>
              <a:rPr lang="en-GB" sz="1400" dirty="0" smtClean="0">
                <a:solidFill>
                  <a:schemeClr val="lt1"/>
                </a:solidFill>
              </a:rPr>
              <a:t/>
            </a:r>
            <a:br>
              <a:rPr lang="en-GB" sz="1400" dirty="0" smtClean="0">
                <a:solidFill>
                  <a:schemeClr val="lt1"/>
                </a:solidFill>
              </a:rPr>
            </a:br>
            <a:r>
              <a:rPr lang="en-GB" sz="1400" dirty="0">
                <a:solidFill>
                  <a:schemeClr val="lt1"/>
                </a:solidFill>
              </a:rPr>
              <a:t>	</a:t>
            </a:r>
            <a:endParaRPr sz="1400" dirty="0">
              <a:solidFill>
                <a:schemeClr val="lt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1800" b="1" dirty="0" smtClean="0">
                <a:solidFill>
                  <a:schemeClr val="lt1"/>
                </a:solidFill>
              </a:rPr>
              <a:t>Ideas</a:t>
            </a:r>
            <a:br>
              <a:rPr lang="en-GB" sz="1800" b="1" dirty="0" smtClean="0">
                <a:solidFill>
                  <a:schemeClr val="lt1"/>
                </a:solidFill>
              </a:rPr>
            </a:br>
            <a:r>
              <a:rPr lang="en-GB" sz="1800" b="1" dirty="0">
                <a:solidFill>
                  <a:srgbClr val="FFFFFF"/>
                </a:solidFill>
              </a:rPr>
              <a:t> </a:t>
            </a:r>
            <a:r>
              <a:rPr lang="en-GB" sz="1400" b="1" dirty="0">
                <a:solidFill>
                  <a:srgbClr val="FFFFFF"/>
                </a:solidFill>
              </a:rPr>
              <a:t>- </a:t>
            </a:r>
            <a:r>
              <a:rPr lang="en-GB" sz="1400" b="1" dirty="0" smtClean="0">
                <a:solidFill>
                  <a:srgbClr val="FFFFFF"/>
                </a:solidFill>
              </a:rPr>
              <a:t>Pathway to stabilise &amp; link</a:t>
            </a:r>
            <a:br>
              <a:rPr lang="en-GB" sz="1400" b="1" dirty="0" smtClean="0">
                <a:solidFill>
                  <a:srgbClr val="FFFFFF"/>
                </a:solidFill>
              </a:rPr>
            </a:br>
            <a:r>
              <a:rPr lang="en-GB" sz="1400" b="1" dirty="0" smtClean="0">
                <a:solidFill>
                  <a:srgbClr val="FFFFFF"/>
                </a:solidFill>
              </a:rPr>
              <a:t>knowledge and data</a:t>
            </a:r>
            <a:r>
              <a:rPr lang="en-GB" sz="1800" b="1" dirty="0" smtClean="0">
                <a:solidFill>
                  <a:schemeClr val="lt1"/>
                </a:solidFill>
              </a:rPr>
              <a:t/>
            </a:r>
            <a:br>
              <a:rPr lang="en-GB" sz="1800" b="1" dirty="0" smtClean="0">
                <a:solidFill>
                  <a:schemeClr val="lt1"/>
                </a:solidFill>
              </a:rPr>
            </a:br>
            <a:endParaRPr sz="1800" b="1" dirty="0">
              <a:solidFill>
                <a:schemeClr val="lt1"/>
              </a:solidFill>
            </a:endParaRPr>
          </a:p>
          <a:p>
            <a:pPr lvl="0">
              <a:lnSpc>
                <a:spcPct val="100000"/>
              </a:lnSpc>
            </a:pPr>
            <a:r>
              <a:rPr lang="fr" sz="1800" b="1" dirty="0">
                <a:solidFill>
                  <a:schemeClr val="lt1"/>
                </a:solidFill>
              </a:rPr>
              <a:t>Your </a:t>
            </a:r>
            <a:r>
              <a:rPr lang="fr" sz="1800" b="1" dirty="0" smtClean="0">
                <a:solidFill>
                  <a:schemeClr val="lt1"/>
                </a:solidFill>
              </a:rPr>
              <a:t>contributions</a:t>
            </a:r>
            <a:br>
              <a:rPr lang="fr" sz="1800" b="1" dirty="0" smtClean="0">
                <a:solidFill>
                  <a:schemeClr val="lt1"/>
                </a:solidFill>
              </a:rPr>
            </a:br>
            <a:r>
              <a:rPr lang="en-GB" sz="1800" b="1" dirty="0">
                <a:solidFill>
                  <a:srgbClr val="FFFFFF"/>
                </a:solidFill>
              </a:rPr>
              <a:t> </a:t>
            </a:r>
            <a:r>
              <a:rPr lang="en-GB" sz="1400" b="1" dirty="0">
                <a:solidFill>
                  <a:srgbClr val="FFFFFF"/>
                </a:solidFill>
              </a:rPr>
              <a:t>- </a:t>
            </a:r>
            <a:r>
              <a:rPr lang="en-GB" sz="1400" b="1" dirty="0" smtClean="0">
                <a:solidFill>
                  <a:srgbClr val="FFFFFF"/>
                </a:solidFill>
              </a:rPr>
              <a:t>Technologies, Best Practices, </a:t>
            </a:r>
            <a:br>
              <a:rPr lang="en-GB" sz="1400" b="1" dirty="0" smtClean="0">
                <a:solidFill>
                  <a:srgbClr val="FFFFFF"/>
                </a:solidFill>
              </a:rPr>
            </a:br>
            <a:r>
              <a:rPr lang="en-GB" sz="1400" b="1" dirty="0" smtClean="0">
                <a:solidFill>
                  <a:srgbClr val="FFFFFF"/>
                </a:solidFill>
              </a:rPr>
              <a:t>networks of networks</a:t>
            </a:r>
            <a:br>
              <a:rPr lang="en-GB" sz="1400" b="1" dirty="0" smtClean="0">
                <a:solidFill>
                  <a:srgbClr val="FFFFFF"/>
                </a:solidFill>
              </a:rPr>
            </a:br>
            <a:endParaRPr sz="18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61238" y="2740767"/>
            <a:ext cx="5132812" cy="20265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826000" y="1237480"/>
            <a:ext cx="3870225" cy="143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pic>
        <p:nvPicPr>
          <p:cNvPr id="4" name="Picture 2" descr="C:\Users\pbuttigi\Pictures\glomicon_logo_201809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01" y="3448381"/>
            <a:ext cx="4111030" cy="8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OS banner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28079" r="73008" b="30530"/>
          <a:stretch/>
        </p:blipFill>
        <p:spPr bwMode="auto">
          <a:xfrm>
            <a:off x="7177924" y="2866875"/>
            <a:ext cx="1458604" cy="6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buttigi\Pictures\ESI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33" y="1484287"/>
            <a:ext cx="1314078" cy="7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obofoundry.org/images/foundry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51" y="1418539"/>
            <a:ext cx="775395" cy="7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pbuttigi\Pictures\Full_gsc_logo_large_20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90" y="4048433"/>
            <a:ext cx="3272542" cy="6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041142" y="1566808"/>
            <a:ext cx="1039266" cy="825866"/>
            <a:chOff x="5796136" y="2806896"/>
            <a:chExt cx="1656626" cy="131645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883503" y="3754023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5" name="Picture 2" descr="... Environment (BMUB), the CMS Raptors MoU and the Government of Finla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806896"/>
              <a:ext cx="1656626" cy="107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307512" y="2288403"/>
            <a:ext cx="3870225" cy="1095173"/>
            <a:chOff x="-1092472" y="2145867"/>
            <a:chExt cx="3870225" cy="1095173"/>
          </a:xfrm>
        </p:grpSpPr>
        <p:sp>
          <p:nvSpPr>
            <p:cNvPr id="17" name="Rounded Rectangle 16"/>
            <p:cNvSpPr/>
            <p:nvPr/>
          </p:nvSpPr>
          <p:spPr>
            <a:xfrm>
              <a:off x="-1092472" y="2145867"/>
              <a:ext cx="3870225" cy="10951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United Nations, Eductational, Scientific and Cultural Organization Logo | Intergovernmental Oceanographic Commision Logo | Ocean Best Practices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2623" y="2357120"/>
              <a:ext cx="3324901" cy="69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397342" y="1606231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lt1"/>
                </a:solidFill>
              </a:rPr>
              <a:t>Networks</a:t>
            </a:r>
          </a:p>
          <a:p>
            <a:r>
              <a:rPr lang="en-GB" sz="1200" b="1" dirty="0" smtClean="0">
                <a:solidFill>
                  <a:schemeClr val="lt1"/>
                </a:solidFill>
              </a:rPr>
              <a:t>(selected)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99</Words>
  <Application>Microsoft Office PowerPoint</Application>
  <PresentationFormat>On-screen Show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Who am I ?</vt:lpstr>
      <vt:lpstr> </vt:lpstr>
      <vt:lpstr>What are my areas of interest ?      </vt:lpstr>
      <vt:lpstr>My expectations concerning the workshop and the outcomes    Ambition  - Align, resonate, amplify data science  for debris &amp; the SDGs   Ideas  - Pathway to stabilise &amp; link knowledge and data  Your contributions  - Technologies, Best Practices,  networks of networks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 ?  Use images to present yourself   Your allowed a maximum of 20 words</dc:title>
  <dc:creator>Pier Luigi Buttigieg</dc:creator>
  <cp:lastModifiedBy>Pier Luigi Buttigieg</cp:lastModifiedBy>
  <cp:revision>11</cp:revision>
  <dcterms:modified xsi:type="dcterms:W3CDTF">2019-12-16T00:30:04Z</dcterms:modified>
</cp:coreProperties>
</file>