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def" i="def">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de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chemeClr val="accent1"/>
              </a:gs>
              <a:gs pos="100000">
                <a:schemeClr val="accent1">
                  <a:hueOff val="321132"/>
                  <a:satOff val="-12043"/>
                  <a:lumOff val="-7113"/>
                </a:schemeClr>
              </a:gs>
            </a:gsLst>
            <a:lin ang="5400000"/>
          </a:gra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p:nvPr>
            <p:ph type="sldImg"/>
          </p:nvPr>
        </p:nvSpPr>
        <p:spPr>
          <a:xfrm>
            <a:off x="1143000" y="685800"/>
            <a:ext cx="4572000" cy="3429000"/>
          </a:xfrm>
          <a:prstGeom prst="rect">
            <a:avLst/>
          </a:prstGeom>
        </p:spPr>
        <p:txBody>
          <a:bodyPr/>
          <a:lstStyle/>
          <a:p>
            <a:pPr/>
          </a:p>
        </p:txBody>
      </p:sp>
      <p:sp>
        <p:nvSpPr>
          <p:cNvPr id="225" name="Shape 2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2387600" y="2311400"/>
            <a:ext cx="19621500" cy="4648200"/>
          </a:xfrm>
          <a:prstGeom prst="rect">
            <a:avLst/>
          </a:prstGeom>
        </p:spPr>
        <p:txBody>
          <a:bodyPr anchor="b"/>
          <a:lstStyle/>
          <a:p>
            <a:pPr/>
            <a:r>
              <a:t>Title Text</a:t>
            </a:r>
          </a:p>
        </p:txBody>
      </p:sp>
      <p:sp>
        <p:nvSpPr>
          <p:cNvPr id="12" name="Shape 12"/>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quarter" idx="13"/>
          </p:nvPr>
        </p:nvSpPr>
        <p:spPr>
          <a:xfrm>
            <a:off x="12839700" y="2578100"/>
            <a:ext cx="6448425" cy="8597900"/>
          </a:xfrm>
          <a:prstGeom prst="rect">
            <a:avLst/>
          </a:prstGeom>
          <a:ln w="25400">
            <a:solidFill>
              <a:srgbClr val="FFFFFF"/>
            </a:solidFill>
          </a:ln>
        </p:spPr>
        <p:txBody>
          <a:bodyPr lIns="91439" tIns="45719" rIns="91439" bIns="45719" anchor="t"/>
          <a:lstStyle/>
          <a:p>
            <a:pPr/>
          </a:p>
        </p:txBody>
      </p:sp>
      <p:sp>
        <p:nvSpPr>
          <p:cNvPr id="88" name="Shape 88"/>
          <p:cNvSpPr/>
          <p:nvPr>
            <p:ph type="title"/>
          </p:nvPr>
        </p:nvSpPr>
        <p:spPr>
          <a:xfrm>
            <a:off x="1206500" y="2159000"/>
            <a:ext cx="11010900" cy="4648200"/>
          </a:xfrm>
          <a:prstGeom prst="rect">
            <a:avLst/>
          </a:prstGeom>
        </p:spPr>
        <p:txBody>
          <a:bodyPr anchor="b"/>
          <a:lstStyle>
            <a:lvl1pPr>
              <a:defRPr sz="9600"/>
            </a:lvl1pPr>
          </a:lstStyle>
          <a:p>
            <a:pPr/>
            <a:r>
              <a:t>Title Text</a:t>
            </a:r>
          </a:p>
        </p:txBody>
      </p:sp>
      <p:sp>
        <p:nvSpPr>
          <p:cNvPr id="89" name="Shape 89"/>
          <p:cNvSpPr/>
          <p:nvPr>
            <p:ph type="body" sz="quarter" idx="1"/>
          </p:nvPr>
        </p:nvSpPr>
        <p:spPr>
          <a:xfrm>
            <a:off x="1206500" y="6896100"/>
            <a:ext cx="11010900" cy="4648200"/>
          </a:xfrm>
          <a:prstGeom prst="rect">
            <a:avLst/>
          </a:prstGeom>
        </p:spPr>
        <p:txBody>
          <a:bodyPr anchor="t"/>
          <a:lstStyle>
            <a:lvl1pPr marL="0" indent="0" algn="ctr">
              <a:spcBef>
                <a:spcPts val="0"/>
              </a:spcBef>
              <a:buSzTx/>
              <a:buNone/>
              <a:defRPr sz="4200"/>
            </a:lvl1pPr>
            <a:lvl2pPr marL="0" indent="0" algn="ctr">
              <a:spcBef>
                <a:spcPts val="0"/>
              </a:spcBef>
              <a:buSzTx/>
              <a:buNone/>
              <a:defRPr sz="4200"/>
            </a:lvl2pPr>
            <a:lvl3pPr marL="0" indent="0" algn="ctr">
              <a:spcBef>
                <a:spcPts val="0"/>
              </a:spcBef>
              <a:buSzTx/>
              <a:buNone/>
              <a:defRPr sz="4200"/>
            </a:lvl3pPr>
            <a:lvl4pPr marL="0" indent="0" algn="ctr">
              <a:spcBef>
                <a:spcPts val="0"/>
              </a:spcBef>
              <a:buSzTx/>
              <a:buNone/>
              <a:defRPr sz="4200"/>
            </a:lvl4pPr>
            <a:lvl5pPr marL="0" indent="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quarter" idx="13"/>
          </p:nvPr>
        </p:nvSpPr>
        <p:spPr>
          <a:xfrm>
            <a:off x="12839700" y="2578100"/>
            <a:ext cx="6438900" cy="85725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1206500" y="2159000"/>
            <a:ext cx="11010900" cy="4648200"/>
          </a:xfrm>
          <a:prstGeom prst="rect">
            <a:avLst/>
          </a:prstGeom>
        </p:spPr>
        <p:txBody>
          <a:bodyPr anchor="b"/>
          <a:lstStyle>
            <a:lvl1pPr>
              <a:defRPr sz="9600"/>
            </a:lvl1pPr>
          </a:lstStyle>
          <a:p>
            <a:pPr/>
            <a:r>
              <a:t>Title Text</a:t>
            </a:r>
          </a:p>
        </p:txBody>
      </p:sp>
      <p:sp>
        <p:nvSpPr>
          <p:cNvPr id="99" name="Shape 99"/>
          <p:cNvSpPr/>
          <p:nvPr>
            <p:ph type="body" sz="quarter" idx="1"/>
          </p:nvPr>
        </p:nvSpPr>
        <p:spPr>
          <a:xfrm>
            <a:off x="1206500" y="6896100"/>
            <a:ext cx="11010900" cy="4648200"/>
          </a:xfrm>
          <a:prstGeom prst="rect">
            <a:avLst/>
          </a:prstGeom>
        </p:spPr>
        <p:txBody>
          <a:bodyPr anchor="t"/>
          <a:lstStyle>
            <a:lvl1pPr marL="0" indent="0" algn="ctr">
              <a:spcBef>
                <a:spcPts val="0"/>
              </a:spcBef>
              <a:buSzTx/>
              <a:buNone/>
              <a:defRPr sz="4200"/>
            </a:lvl1pPr>
            <a:lvl2pPr marL="0" indent="0" algn="ctr">
              <a:spcBef>
                <a:spcPts val="0"/>
              </a:spcBef>
              <a:buSzTx/>
              <a:buNone/>
              <a:defRPr sz="4200"/>
            </a:lvl2pPr>
            <a:lvl3pPr marL="0" indent="0" algn="ctr">
              <a:spcBef>
                <a:spcPts val="0"/>
              </a:spcBef>
              <a:buSzTx/>
              <a:buNone/>
              <a:defRPr sz="4200"/>
            </a:lvl3pPr>
            <a:lvl4pPr marL="0" indent="0" algn="ctr">
              <a:spcBef>
                <a:spcPts val="0"/>
              </a:spcBef>
              <a:buSzTx/>
              <a:buNone/>
              <a:defRPr sz="4200"/>
            </a:lvl4pPr>
            <a:lvl5pPr marL="0" indent="0" algn="ctr">
              <a:spcBef>
                <a:spcPts val="0"/>
              </a:spcBef>
              <a:buSzTx/>
              <a:buNone/>
              <a:defRPr sz="42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13284200" y="4076700"/>
            <a:ext cx="5778500" cy="7683500"/>
          </a:xfrm>
          <a:prstGeom prst="rect">
            <a:avLst/>
          </a:prstGeom>
          <a:ln w="25400">
            <a:solidFill>
              <a:srgbClr val="FFFFFF"/>
            </a:solidFill>
          </a:ln>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2387600" y="3886200"/>
            <a:ext cx="94488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2387600" y="3886200"/>
            <a:ext cx="94488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14579600" y="3886200"/>
            <a:ext cx="7429500" cy="8039100"/>
          </a:xfrm>
          <a:prstGeom prst="rect">
            <a:avLst/>
          </a:prstGeom>
        </p:spPr>
        <p:txBody>
          <a:bodyPr/>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hape 135"/>
          <p:cNvSpPr/>
          <p:nvPr>
            <p:ph type="title"/>
          </p:nvPr>
        </p:nvSpPr>
        <p:spPr>
          <a:xfrm>
            <a:off x="2019300" y="203200"/>
            <a:ext cx="20314843" cy="2943226"/>
          </a:xfrm>
          <a:prstGeom prst="rect">
            <a:avLst/>
          </a:prstGeom>
        </p:spPr>
        <p:txBody>
          <a:bodyPr lIns="38100" tIns="38100" rIns="38100" bIns="38100"/>
          <a:lstStyle>
            <a:lvl1pPr defTabSz="655174">
              <a:defRPr sz="9000">
                <a:uFill>
                  <a:solidFill>
                    <a:srgbClr val="FFFFFF"/>
                  </a:solidFill>
                </a:uFill>
                <a:latin typeface="+mn-lt"/>
                <a:ea typeface="+mn-ea"/>
                <a:cs typeface="+mn-cs"/>
                <a:sym typeface="American Typewriter"/>
              </a:defRPr>
            </a:lvl1pPr>
          </a:lstStyle>
          <a:p>
            <a:pPr/>
            <a:r>
              <a:t>Title Text</a:t>
            </a:r>
          </a:p>
        </p:txBody>
      </p:sp>
      <p:sp>
        <p:nvSpPr>
          <p:cNvPr id="136" name="Shape 136"/>
          <p:cNvSpPr/>
          <p:nvPr>
            <p:ph type="body" idx="1"/>
          </p:nvPr>
        </p:nvSpPr>
        <p:spPr>
          <a:xfrm>
            <a:off x="2019300" y="1735931"/>
            <a:ext cx="20314843" cy="12242009"/>
          </a:xfrm>
          <a:prstGeom prst="rect">
            <a:avLst/>
          </a:prstGeom>
        </p:spPr>
        <p:txBody>
          <a:bodyPr lIns="38100" tIns="38100" rIns="38100" bIns="38100"/>
          <a:lstStyle>
            <a:lvl1pPr marL="495300" indent="-4953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1pPr>
            <a:lvl2pPr marL="1083556" indent="-410456"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2pPr>
            <a:lvl3pPr marL="16637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3pPr>
            <a:lvl4pPr marL="23368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4pPr>
            <a:lvl5pPr marL="2997200" indent="-330200" defTabSz="655174">
              <a:spcBef>
                <a:spcPts val="4500"/>
              </a:spcBef>
              <a:buClr>
                <a:srgbClr val="000000"/>
              </a:buClr>
              <a:buSzTx/>
              <a:buFont typeface="Times New Roman"/>
              <a:buNone/>
              <a:defRPr sz="5200">
                <a:uFill>
                  <a:solidFill>
                    <a:srgbClr val="FFFFFF"/>
                  </a:solidFill>
                </a:u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ph type="title"/>
          </p:nvPr>
        </p:nvSpPr>
        <p:spPr>
          <a:xfrm>
            <a:off x="2019300" y="0"/>
            <a:ext cx="20314843" cy="7515226"/>
          </a:xfrm>
          <a:prstGeom prst="rect">
            <a:avLst/>
          </a:prstGeom>
        </p:spPr>
        <p:txBody>
          <a:bodyPr lIns="38100" tIns="38100" rIns="38100" bIns="38100" anchor="b"/>
          <a:lstStyle>
            <a:lvl1pPr defTabSz="655174">
              <a:defRPr sz="10400">
                <a:uFill>
                  <a:solidFill>
                    <a:srgbClr val="FFFFFF"/>
                  </a:solidFill>
                </a:uFill>
                <a:latin typeface="+mn-lt"/>
                <a:ea typeface="+mn-ea"/>
                <a:cs typeface="+mn-cs"/>
                <a:sym typeface="American Typewriter"/>
              </a:defRPr>
            </a:lvl1pPr>
          </a:lstStyle>
          <a:p>
            <a:pPr/>
            <a:r>
              <a:t>Title Text</a:t>
            </a:r>
          </a:p>
        </p:txBody>
      </p:sp>
      <p:sp>
        <p:nvSpPr>
          <p:cNvPr id="145" name="Shape 145"/>
          <p:cNvSpPr/>
          <p:nvPr>
            <p:ph type="body" idx="1"/>
          </p:nvPr>
        </p:nvSpPr>
        <p:spPr>
          <a:xfrm>
            <a:off x="2019300" y="7556500"/>
            <a:ext cx="20314843" cy="7519989"/>
          </a:xfrm>
          <a:prstGeom prst="rect">
            <a:avLst/>
          </a:prstGeom>
        </p:spPr>
        <p:txBody>
          <a:bodyPr lIns="38100" tIns="38100" rIns="38100" bIns="38100" anchor="t"/>
          <a:lstStyle>
            <a:lvl1pPr marL="495300" indent="-4953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1pPr>
            <a:lvl2pPr marL="1083556" indent="-410456"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2pPr>
            <a:lvl3pPr marL="16637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3pPr>
            <a:lvl4pPr marL="23368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4pPr>
            <a:lvl5pPr marL="2997200" indent="-330200" algn="ctr" defTabSz="655174">
              <a:spcBef>
                <a:spcPts val="0"/>
              </a:spcBef>
              <a:buClr>
                <a:srgbClr val="000000"/>
              </a:buClr>
              <a:buSzTx/>
              <a:buFont typeface="Times New Roman"/>
              <a:buNone/>
              <a:defRPr sz="5200">
                <a:solidFill>
                  <a:srgbClr val="909696"/>
                </a:solidFill>
                <a:uFill>
                  <a:solidFill>
                    <a:srgbClr val="909696"/>
                  </a:solidFill>
                </a:uFill>
                <a:latin typeface="+mn-lt"/>
                <a:ea typeface="+mn-ea"/>
                <a:cs typeface="+mn-cs"/>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6" name="Shape 146"/>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53" name="Shape 153"/>
          <p:cNvSpPr/>
          <p:nvPr>
            <p:ph type="title"/>
          </p:nvPr>
        </p:nvSpPr>
        <p:spPr>
          <a:xfrm>
            <a:off x="2374900" y="326231"/>
            <a:ext cx="19610061" cy="3495676"/>
          </a:xfrm>
          <a:prstGeom prst="rect">
            <a:avLst/>
          </a:prstGeom>
        </p:spPr>
        <p:txBody>
          <a:bodyPr lIns="38100" tIns="38100" rIns="38100" bIns="38100"/>
          <a:lstStyle>
            <a:lvl1pPr defTabSz="655174">
              <a:defRPr sz="10600">
                <a:uFill>
                  <a:solidFill>
                    <a:srgbClr val="FFFFFF"/>
                  </a:solidFill>
                </a:uFill>
              </a:defRPr>
            </a:lvl1pPr>
          </a:lstStyle>
          <a:p>
            <a:pPr/>
            <a:r>
              <a:t>Title Text</a:t>
            </a:r>
          </a:p>
        </p:txBody>
      </p:sp>
      <p:sp>
        <p:nvSpPr>
          <p:cNvPr id="154" name="Shape 154"/>
          <p:cNvSpPr/>
          <p:nvPr>
            <p:ph type="body" idx="1"/>
          </p:nvPr>
        </p:nvSpPr>
        <p:spPr>
          <a:xfrm>
            <a:off x="2374900" y="2469356"/>
            <a:ext cx="19610061" cy="10872789"/>
          </a:xfrm>
          <a:prstGeom prst="rect">
            <a:avLst/>
          </a:prstGeom>
        </p:spPr>
        <p:txBody>
          <a:bodyPr lIns="38100" tIns="38100" rIns="38100" bIns="38100"/>
          <a:lstStyle>
            <a:lvl1pPr marL="495300" indent="-495300" defTabSz="655174">
              <a:spcBef>
                <a:spcPts val="3200"/>
              </a:spcBef>
              <a:buClr>
                <a:srgbClr val="000000"/>
              </a:buClr>
              <a:buSzTx/>
              <a:buFont typeface="Times New Roman"/>
              <a:buNone/>
              <a:defRPr sz="5200">
                <a:uFill>
                  <a:solidFill>
                    <a:srgbClr val="FFFFFF"/>
                  </a:solidFill>
                </a:uFill>
              </a:defRPr>
            </a:lvl1pPr>
            <a:lvl2pPr marL="1083556" indent="-410456" defTabSz="655174">
              <a:spcBef>
                <a:spcPts val="3200"/>
              </a:spcBef>
              <a:buClr>
                <a:srgbClr val="000000"/>
              </a:buClr>
              <a:buSzTx/>
              <a:buFont typeface="Times New Roman"/>
              <a:buNone/>
              <a:defRPr sz="5200">
                <a:uFill>
                  <a:solidFill>
                    <a:srgbClr val="FFFFFF"/>
                  </a:solidFill>
                </a:uFill>
              </a:defRPr>
            </a:lvl2pPr>
            <a:lvl3pPr marL="1663700" indent="-330200" defTabSz="655174">
              <a:spcBef>
                <a:spcPts val="3200"/>
              </a:spcBef>
              <a:buClr>
                <a:srgbClr val="000000"/>
              </a:buClr>
              <a:buSzTx/>
              <a:buFont typeface="Times New Roman"/>
              <a:buNone/>
              <a:defRPr sz="5200">
                <a:uFill>
                  <a:solidFill>
                    <a:srgbClr val="FFFFFF"/>
                  </a:solidFill>
                </a:uFill>
              </a:defRPr>
            </a:lvl3pPr>
            <a:lvl4pPr marL="2336800" indent="-330200" defTabSz="655174">
              <a:spcBef>
                <a:spcPts val="3200"/>
              </a:spcBef>
              <a:buClr>
                <a:srgbClr val="000000"/>
              </a:buClr>
              <a:buSzTx/>
              <a:buFont typeface="Times New Roman"/>
              <a:buNone/>
              <a:defRPr sz="5200">
                <a:uFill>
                  <a:solidFill>
                    <a:srgbClr val="FFFFFF"/>
                  </a:solidFill>
                </a:uFill>
              </a:defRPr>
            </a:lvl4pPr>
            <a:lvl5pPr marL="2997200" indent="-330200" defTabSz="655174">
              <a:spcBef>
                <a:spcPts val="3200"/>
              </a:spcBef>
              <a:buClr>
                <a:srgbClr val="000000"/>
              </a:buClr>
              <a:buSzTx/>
              <a:buFont typeface="Times New Roman"/>
              <a:buNone/>
              <a:defRPr sz="52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12014760" y="13004800"/>
            <a:ext cx="354483" cy="330200"/>
          </a:xfrm>
          <a:prstGeom prst="rect">
            <a:avLst/>
          </a:prstGeom>
        </p:spPr>
        <p:txBody>
          <a:bodyPr/>
          <a:lstStyle>
            <a:lvl1pPr defTabSz="850900">
              <a:defRPr sz="1600">
                <a:uFill>
                  <a:solidFill>
                    <a:srgbClr val="FFFFFF"/>
                  </a:solidFill>
                </a:uFill>
                <a:latin typeface="+mn-lt"/>
                <a:ea typeface="+mn-ea"/>
                <a:cs typeface="+mn-cs"/>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hape 162"/>
          <p:cNvSpPr/>
          <p:nvPr>
            <p:ph type="title"/>
          </p:nvPr>
        </p:nvSpPr>
        <p:spPr>
          <a:xfrm>
            <a:off x="2381250" y="304800"/>
            <a:ext cx="19621500" cy="3562350"/>
          </a:xfrm>
          <a:prstGeom prst="rect">
            <a:avLst/>
          </a:prstGeom>
        </p:spPr>
        <p:txBody>
          <a:bodyPr lIns="57150" tIns="57150" rIns="57150" bIns="57150"/>
          <a:lstStyle>
            <a:lvl1pPr defTabSz="431800">
              <a:defRPr sz="9600">
                <a:latin typeface="Chalkboard"/>
                <a:ea typeface="Chalkboard"/>
                <a:cs typeface="Chalkboard"/>
                <a:sym typeface="Chalkboard"/>
              </a:defRPr>
            </a:lvl1pPr>
          </a:lstStyle>
          <a:p>
            <a:pPr/>
            <a:r>
              <a:t>Title Text</a:t>
            </a:r>
          </a:p>
        </p:txBody>
      </p:sp>
      <p:sp>
        <p:nvSpPr>
          <p:cNvPr id="163" name="Shape 163"/>
          <p:cNvSpPr/>
          <p:nvPr>
            <p:ph type="body" idx="1"/>
          </p:nvPr>
        </p:nvSpPr>
        <p:spPr>
          <a:xfrm>
            <a:off x="2381250" y="4133850"/>
            <a:ext cx="19621500" cy="8077200"/>
          </a:xfrm>
          <a:prstGeom prst="rect">
            <a:avLst/>
          </a:prstGeom>
        </p:spPr>
        <p:txBody>
          <a:bodyPr lIns="57150" tIns="57150" rIns="57150" bIns="57150"/>
          <a:lstStyle>
            <a:lvl1pPr marL="855752" indent="-500152" defTabSz="431800">
              <a:spcBef>
                <a:spcPts val="2800"/>
              </a:spcBef>
              <a:buSzPct val="43000"/>
              <a:buBlip>
                <a:blip r:embed="rId3"/>
              </a:buBlip>
              <a:defRPr sz="4400">
                <a:latin typeface="Chalkboard"/>
                <a:ea typeface="Chalkboard"/>
                <a:cs typeface="Chalkboard"/>
                <a:sym typeface="Chalkboard"/>
              </a:defRPr>
            </a:lvl1pPr>
            <a:lvl2pPr marL="1287552" indent="-500152" defTabSz="431800">
              <a:spcBef>
                <a:spcPts val="2800"/>
              </a:spcBef>
              <a:buSzPct val="43000"/>
              <a:buBlip>
                <a:blip r:embed="rId3"/>
              </a:buBlip>
              <a:defRPr sz="4400">
                <a:latin typeface="Chalkboard"/>
                <a:ea typeface="Chalkboard"/>
                <a:cs typeface="Chalkboard"/>
                <a:sym typeface="Chalkboard"/>
              </a:defRPr>
            </a:lvl2pPr>
            <a:lvl3pPr marL="1706652" indent="-500152" defTabSz="431800">
              <a:spcBef>
                <a:spcPts val="2800"/>
              </a:spcBef>
              <a:buSzPct val="43000"/>
              <a:buBlip>
                <a:blip r:embed="rId3"/>
              </a:buBlip>
              <a:defRPr sz="4400">
                <a:latin typeface="Chalkboard"/>
                <a:ea typeface="Chalkboard"/>
                <a:cs typeface="Chalkboard"/>
                <a:sym typeface="Chalkboard"/>
              </a:defRPr>
            </a:lvl3pPr>
            <a:lvl4pPr marL="2151152" indent="-500152" defTabSz="431800">
              <a:spcBef>
                <a:spcPts val="2800"/>
              </a:spcBef>
              <a:buSzPct val="43000"/>
              <a:buBlip>
                <a:blip r:embed="rId3"/>
              </a:buBlip>
              <a:defRPr sz="4400">
                <a:latin typeface="Chalkboard"/>
                <a:ea typeface="Chalkboard"/>
                <a:cs typeface="Chalkboard"/>
                <a:sym typeface="Chalkboard"/>
              </a:defRPr>
            </a:lvl4pPr>
            <a:lvl5pPr marL="2608352" indent="-500152" defTabSz="431800">
              <a:spcBef>
                <a:spcPts val="2800"/>
              </a:spcBef>
              <a:buSzPct val="43000"/>
              <a:buBlip>
                <a:blip r:embed="rId3"/>
              </a:buBlip>
              <a:defRPr sz="4400">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64" name="Shape 164"/>
          <p:cNvSpPr/>
          <p:nvPr>
            <p:ph type="sldNum" sz="quarter" idx="2"/>
          </p:nvPr>
        </p:nvSpPr>
        <p:spPr>
          <a:xfrm>
            <a:off x="12012961" y="13125450"/>
            <a:ext cx="365845" cy="441132"/>
          </a:xfrm>
          <a:prstGeom prst="rect">
            <a:avLst/>
          </a:prstGeom>
        </p:spPr>
        <p:txBody>
          <a:bodyPr lIns="57150" tIns="57150" rIns="57150" bIns="57150"/>
          <a:lstStyle>
            <a:lvl1pPr defTabSz="431800">
              <a:defRPr sz="2000">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71" name="Shape 171"/>
          <p:cNvSpPr/>
          <p:nvPr>
            <p:ph type="title"/>
          </p:nvPr>
        </p:nvSpPr>
        <p:spPr>
          <a:xfrm>
            <a:off x="1217279" y="169937"/>
            <a:ext cx="21932901" cy="3038720"/>
          </a:xfrm>
          <a:prstGeom prst="rect">
            <a:avLst/>
          </a:prstGeom>
        </p:spPr>
        <p:txBody>
          <a:bodyPr lIns="0" tIns="0" rIns="0" bIns="0"/>
          <a:lstStyle>
            <a:lvl1pPr defTabSz="815125">
              <a:lnSpc>
                <a:spcPct val="93000"/>
              </a:lnSpc>
              <a:buClr>
                <a:srgbClr val="FFFFFF"/>
              </a:buClr>
              <a:buFont typeface="Arial"/>
              <a:defRPr sz="7800">
                <a:uFill>
                  <a:solidFill>
                    <a:srgbClr val="FFFFFF"/>
                  </a:solidFill>
                </a:uFill>
                <a:latin typeface="Arial"/>
                <a:ea typeface="Arial"/>
                <a:cs typeface="Arial"/>
                <a:sym typeface="Arial"/>
              </a:defRPr>
            </a:lvl1pPr>
          </a:lstStyle>
          <a:p>
            <a:pPr/>
            <a:r>
              <a:t>Title Text</a:t>
            </a:r>
          </a:p>
        </p:txBody>
      </p:sp>
      <p:sp>
        <p:nvSpPr>
          <p:cNvPr id="172" name="Shape 172"/>
          <p:cNvSpPr/>
          <p:nvPr>
            <p:ph type="body" idx="1"/>
          </p:nvPr>
        </p:nvSpPr>
        <p:spPr>
          <a:xfrm>
            <a:off x="1217279" y="3208656"/>
            <a:ext cx="21932901" cy="10502901"/>
          </a:xfrm>
          <a:prstGeom prst="rect">
            <a:avLst/>
          </a:prstGeom>
        </p:spPr>
        <p:txBody>
          <a:bodyPr lIns="0" tIns="0" rIns="0" bIns="0" anchor="t"/>
          <a:lstStyle>
            <a:lvl1pPr marL="622300" indent="-622300" defTabSz="815125">
              <a:lnSpc>
                <a:spcPct val="93000"/>
              </a:lnSpc>
              <a:spcBef>
                <a:spcPts val="2500"/>
              </a:spcBef>
              <a:buClr>
                <a:srgbClr val="000000"/>
              </a:buClr>
              <a:buSzTx/>
              <a:buFont typeface="Times New Roman"/>
              <a:buNone/>
              <a:defRPr sz="5800">
                <a:uFill>
                  <a:solidFill>
                    <a:srgbClr val="FFFFFF"/>
                  </a:solidFill>
                </a:uFill>
                <a:latin typeface="Arial"/>
                <a:ea typeface="Arial"/>
                <a:cs typeface="Arial"/>
                <a:sym typeface="Arial"/>
              </a:defRPr>
            </a:lvl1pPr>
            <a:lvl2pPr marL="1347981" indent="-522481" defTabSz="815125">
              <a:lnSpc>
                <a:spcPct val="93000"/>
              </a:lnSpc>
              <a:spcBef>
                <a:spcPts val="2000"/>
              </a:spcBef>
              <a:buClr>
                <a:srgbClr val="000000"/>
              </a:buClr>
              <a:buSzTx/>
              <a:buFont typeface="Times New Roman"/>
              <a:buNone/>
              <a:defRPr sz="5000">
                <a:uFill>
                  <a:solidFill>
                    <a:srgbClr val="FFFFFF"/>
                  </a:solidFill>
                </a:uFill>
                <a:latin typeface="Arial"/>
                <a:ea typeface="Arial"/>
                <a:cs typeface="Arial"/>
                <a:sym typeface="Arial"/>
              </a:defRPr>
            </a:lvl2pPr>
            <a:lvl3pPr marL="2070100" indent="-406400" defTabSz="815125">
              <a:lnSpc>
                <a:spcPct val="93000"/>
              </a:lnSpc>
              <a:spcBef>
                <a:spcPts val="1500"/>
              </a:spcBef>
              <a:buClr>
                <a:srgbClr val="000000"/>
              </a:buClr>
              <a:buSzTx/>
              <a:buFont typeface="Times New Roman"/>
              <a:buNone/>
              <a:defRPr sz="4200">
                <a:uFill>
                  <a:solidFill>
                    <a:srgbClr val="FFFFFF"/>
                  </a:solidFill>
                </a:uFill>
                <a:latin typeface="Arial"/>
                <a:ea typeface="Arial"/>
                <a:cs typeface="Arial"/>
                <a:sym typeface="Arial"/>
              </a:defRPr>
            </a:lvl3pPr>
            <a:lvl4pPr marL="2908300" indent="-419100" defTabSz="815125">
              <a:lnSpc>
                <a:spcPct val="93000"/>
              </a:lnSpc>
              <a:spcBef>
                <a:spcPts val="1000"/>
              </a:spcBef>
              <a:buClr>
                <a:srgbClr val="000000"/>
              </a:buClr>
              <a:buSzTx/>
              <a:buFont typeface="Times New Roman"/>
              <a:buNone/>
              <a:defRPr sz="3600">
                <a:uFill>
                  <a:solidFill>
                    <a:srgbClr val="FFFFFF"/>
                  </a:solidFill>
                </a:uFill>
                <a:latin typeface="Arial"/>
                <a:ea typeface="Arial"/>
                <a:cs typeface="Arial"/>
                <a:sym typeface="Arial"/>
              </a:defRPr>
            </a:lvl4pPr>
            <a:lvl5pPr marL="3733800" indent="-419100" defTabSz="815125">
              <a:lnSpc>
                <a:spcPct val="93000"/>
              </a:lnSpc>
              <a:spcBef>
                <a:spcPts val="500"/>
              </a:spcBef>
              <a:buClr>
                <a:srgbClr val="000000"/>
              </a:buClr>
              <a:buSzTx/>
              <a:buFont typeface="Times New Roman"/>
              <a:buNone/>
              <a:defRPr sz="3600">
                <a:uFill>
                  <a:solidFill>
                    <a:srgbClr val="FFFFFF"/>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3" name="Shape 173"/>
          <p:cNvSpPr/>
          <p:nvPr>
            <p:ph type="sldNum" sz="quarter" idx="2"/>
          </p:nvPr>
        </p:nvSpPr>
        <p:spPr>
          <a:xfrm>
            <a:off x="19886765" y="12494752"/>
            <a:ext cx="865189" cy="939801"/>
          </a:xfrm>
          <a:prstGeom prst="rect">
            <a:avLst/>
          </a:prstGeom>
        </p:spPr>
        <p:txBody>
          <a:bodyPr lIns="0" tIns="0" rIns="0" bIns="0"/>
          <a:lstStyle>
            <a:lvl1pPr defTabSz="1054100">
              <a:buClr>
                <a:srgbClr val="FFFFFF"/>
              </a:buClr>
              <a:buFont typeface="Arial"/>
              <a:tabLst>
                <a:tab pos="63500" algn="l"/>
                <a:tab pos="876300" algn="l"/>
                <a:tab pos="1701800" algn="l"/>
                <a:tab pos="2514600" algn="l"/>
                <a:tab pos="3314700" algn="l"/>
                <a:tab pos="4152900" algn="l"/>
                <a:tab pos="4953000" algn="l"/>
                <a:tab pos="5778500" algn="l"/>
                <a:tab pos="6591300" algn="l"/>
                <a:tab pos="7391400" algn="l"/>
                <a:tab pos="8229600" algn="l"/>
                <a:tab pos="9029700" algn="l"/>
                <a:tab pos="9842500" algn="l"/>
                <a:tab pos="10668000" algn="l"/>
                <a:tab pos="11480800" algn="l"/>
                <a:tab pos="12306300" algn="l"/>
                <a:tab pos="13106400" algn="l"/>
                <a:tab pos="13919200" algn="l"/>
                <a:tab pos="14744700" algn="l"/>
                <a:tab pos="15557500" algn="l"/>
                <a:tab pos="16357600" algn="l"/>
                <a:tab pos="16383000" algn="l"/>
              </a:tabLst>
              <a:defRPr sz="6400">
                <a:solidFill>
                  <a:srgbClr val="000000"/>
                </a:solidFill>
                <a:uFill>
                  <a:solidFill>
                    <a:srgbClr val="000000"/>
                  </a:solidFill>
                </a:u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2387600" y="3886200"/>
            <a:ext cx="19621500" cy="8039100"/>
          </a:xfrm>
          <a:prstGeom prst="rect">
            <a:avLst/>
          </a:prstGeom>
        </p:spPr>
        <p:txBody>
          <a:bodyPr/>
          <a:lstStyle>
            <a:lvl1pPr>
              <a:spcBef>
                <a:spcPts val="3500"/>
              </a:spcBef>
            </a:lvl1pPr>
            <a:lvl2pPr>
              <a:spcBef>
                <a:spcPts val="3500"/>
              </a:spcBef>
            </a:lvl2pPr>
            <a:lvl3pPr>
              <a:spcBef>
                <a:spcPts val="3500"/>
              </a:spcBef>
            </a:lvl3pPr>
            <a:lvl4pPr>
              <a:spcBef>
                <a:spcPts val="3500"/>
              </a:spcBef>
            </a:lvl4pPr>
            <a:lvl5pPr>
              <a:spcBef>
                <a:spcPts val="35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p>
            <a:pPr/>
            <a:r>
              <a:t>Title Text</a:t>
            </a:r>
          </a:p>
        </p:txBody>
      </p:sp>
      <p:sp>
        <p:nvSpPr>
          <p:cNvPr id="181" name="Shape 181"/>
          <p:cNvSpPr/>
          <p:nvPr>
            <p:ph type="body" idx="1"/>
          </p:nvPr>
        </p:nvSpPr>
        <p:spPr>
          <a:xfrm>
            <a:off x="2387600" y="3886200"/>
            <a:ext cx="19621500" cy="8039100"/>
          </a:xfrm>
          <a:prstGeom prst="rect">
            <a:avLst/>
          </a:prstGeom>
        </p:spPr>
        <p:txBody>
          <a:bodyPr/>
          <a:lstStyle>
            <a:lvl1pPr>
              <a:spcBef>
                <a:spcPts val="3500"/>
              </a:spcBef>
            </a:lvl1pPr>
            <a:lvl2pPr>
              <a:spcBef>
                <a:spcPts val="3500"/>
              </a:spcBef>
            </a:lvl2pPr>
            <a:lvl3pPr>
              <a:spcBef>
                <a:spcPts val="3500"/>
              </a:spcBef>
            </a:lvl3pPr>
            <a:lvl4pPr>
              <a:spcBef>
                <a:spcPts val="3500"/>
              </a:spcBef>
            </a:lvl4pPr>
            <a:lvl5pPr>
              <a:spcBef>
                <a:spcPts val="3500"/>
              </a:spcBef>
            </a:lvl5pPr>
          </a:lstStyle>
          <a:p>
            <a:pPr/>
            <a:r>
              <a:t>Body Level One</a:t>
            </a:r>
          </a:p>
          <a:p>
            <a:pPr lvl="1"/>
            <a:r>
              <a:t>Body Level Two</a:t>
            </a:r>
          </a:p>
          <a:p>
            <a:pPr lvl="2"/>
            <a:r>
              <a:t>Body Level Three</a:t>
            </a:r>
          </a:p>
          <a:p>
            <a:pPr lvl="3"/>
            <a:r>
              <a:t>Body Level Four</a:t>
            </a:r>
          </a:p>
          <a:p>
            <a:pPr lvl="4"/>
            <a:r>
              <a:t>Body Level Five</a:t>
            </a:r>
          </a:p>
        </p:txBody>
      </p:sp>
      <p:sp>
        <p:nvSpPr>
          <p:cNvPr id="182" name="Shape 1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89" name="Shape 189"/>
          <p:cNvSpPr/>
          <p:nvPr>
            <p:ph type="title"/>
          </p:nvPr>
        </p:nvSpPr>
        <p:spPr>
          <a:xfrm>
            <a:off x="4833937" y="2303859"/>
            <a:ext cx="14716126" cy="4643438"/>
          </a:xfrm>
          <a:prstGeom prst="rect">
            <a:avLst/>
          </a:prstGeom>
        </p:spPr>
        <p:txBody>
          <a:bodyPr lIns="71437" tIns="71437" rIns="71437" bIns="71437" anchor="b">
            <a:normAutofit fontScale="100000" lnSpcReduction="0"/>
          </a:bodyPr>
          <a:lstStyle>
            <a:lvl1pPr defTabSz="584200">
              <a:defRPr sz="11200">
                <a:solidFill>
                  <a:srgbClr val="000000"/>
                </a:solidFill>
                <a:latin typeface="Helvetica Light"/>
                <a:ea typeface="Helvetica Light"/>
                <a:cs typeface="Helvetica Light"/>
                <a:sym typeface="Helvetica Light"/>
              </a:defRPr>
            </a:lvl1pPr>
          </a:lstStyle>
          <a:p>
            <a:pPr/>
            <a:r>
              <a:t>Title Text</a:t>
            </a:r>
          </a:p>
        </p:txBody>
      </p:sp>
      <p:sp>
        <p:nvSpPr>
          <p:cNvPr id="190" name="Shape 190"/>
          <p:cNvSpPr/>
          <p:nvPr>
            <p:ph type="body" sz="quarter" idx="1"/>
          </p:nvPr>
        </p:nvSpPr>
        <p:spPr>
          <a:xfrm>
            <a:off x="4833937" y="7072312"/>
            <a:ext cx="14716126" cy="1589485"/>
          </a:xfrm>
          <a:prstGeom prst="rect">
            <a:avLst/>
          </a:prstGeom>
        </p:spPr>
        <p:txBody>
          <a:bodyPr lIns="71437" tIns="71437" rIns="71437" bIns="71437" anchor="t">
            <a:normAutofit fontScale="100000" lnSpcReduction="0"/>
          </a:bodyPr>
          <a:lstStyle>
            <a:lvl1pPr marL="0" indent="0" algn="ctr" defTabSz="584200">
              <a:spcBef>
                <a:spcPts val="0"/>
              </a:spcBef>
              <a:buSzTx/>
              <a:buNone/>
              <a:defRPr sz="4400">
                <a:solidFill>
                  <a:srgbClr val="000000"/>
                </a:solidFill>
                <a:latin typeface="Helvetica Light"/>
                <a:ea typeface="Helvetica Light"/>
                <a:cs typeface="Helvetica Light"/>
                <a:sym typeface="Helvetica Light"/>
              </a:defRPr>
            </a:lvl1pPr>
            <a:lvl2pPr marL="0" indent="228600" algn="ctr" defTabSz="584200">
              <a:spcBef>
                <a:spcPts val="0"/>
              </a:spcBef>
              <a:buSzTx/>
              <a:buNone/>
              <a:defRPr sz="4400">
                <a:solidFill>
                  <a:srgbClr val="000000"/>
                </a:solidFill>
                <a:latin typeface="Helvetica Light"/>
                <a:ea typeface="Helvetica Light"/>
                <a:cs typeface="Helvetica Light"/>
                <a:sym typeface="Helvetica Light"/>
              </a:defRPr>
            </a:lvl2pPr>
            <a:lvl3pPr marL="0" indent="457200" algn="ctr" defTabSz="584200">
              <a:spcBef>
                <a:spcPts val="0"/>
              </a:spcBef>
              <a:buSzTx/>
              <a:buNone/>
              <a:defRPr sz="4400">
                <a:solidFill>
                  <a:srgbClr val="000000"/>
                </a:solidFill>
                <a:latin typeface="Helvetica Light"/>
                <a:ea typeface="Helvetica Light"/>
                <a:cs typeface="Helvetica Light"/>
                <a:sym typeface="Helvetica Light"/>
              </a:defRPr>
            </a:lvl3pPr>
            <a:lvl4pPr marL="0" indent="685800" algn="ctr" defTabSz="584200">
              <a:spcBef>
                <a:spcPts val="0"/>
              </a:spcBef>
              <a:buSzTx/>
              <a:buNone/>
              <a:defRPr sz="4400">
                <a:solidFill>
                  <a:srgbClr val="000000"/>
                </a:solidFill>
                <a:latin typeface="Helvetica Light"/>
                <a:ea typeface="Helvetica Light"/>
                <a:cs typeface="Helvetica Light"/>
                <a:sym typeface="Helvetica Light"/>
              </a:defRPr>
            </a:lvl4pPr>
            <a:lvl5pPr marL="0" indent="914400" algn="ctr" defTabSz="584200">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91" name="Shape 191"/>
          <p:cNvSpPr/>
          <p:nvPr>
            <p:ph type="sldNum" sz="quarter" idx="2"/>
          </p:nvPr>
        </p:nvSpPr>
        <p:spPr>
          <a:xfrm>
            <a:off x="11935814" y="13010554"/>
            <a:ext cx="494513" cy="511176"/>
          </a:xfrm>
          <a:prstGeom prst="rect">
            <a:avLst/>
          </a:prstGeom>
        </p:spPr>
        <p:txBody>
          <a:bodyPr lIns="71437" tIns="71437" rIns="71437" bIns="71437"/>
          <a:lstStyle>
            <a:lvl1pPr defTabSz="584200">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98" name="Shape 198"/>
          <p:cNvSpPr/>
          <p:nvPr>
            <p:ph type="title"/>
          </p:nvPr>
        </p:nvSpPr>
        <p:spPr>
          <a:xfrm>
            <a:off x="2387600" y="2298700"/>
            <a:ext cx="19621500" cy="4648200"/>
          </a:xfrm>
          <a:prstGeom prst="rect">
            <a:avLst/>
          </a:prstGeom>
        </p:spPr>
        <p:txBody>
          <a:bodyPr anchor="b"/>
          <a:lstStyle>
            <a:lvl1pPr>
              <a:defRPr sz="11800">
                <a:solidFill>
                  <a:srgbClr val="000000"/>
                </a:solidFill>
              </a:defRPr>
            </a:lvl1pPr>
          </a:lstStyle>
          <a:p>
            <a:pPr/>
            <a:r>
              <a:t>Title Text</a:t>
            </a:r>
          </a:p>
        </p:txBody>
      </p:sp>
      <p:sp>
        <p:nvSpPr>
          <p:cNvPr id="199" name="Shape 199"/>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5000">
                <a:solidFill>
                  <a:srgbClr val="000000"/>
                </a:solidFill>
              </a:defRPr>
            </a:lvl1pPr>
            <a:lvl2pPr marL="0" indent="0" algn="ctr">
              <a:spcBef>
                <a:spcPts val="0"/>
              </a:spcBef>
              <a:buSzTx/>
              <a:buNone/>
              <a:defRPr sz="5000">
                <a:solidFill>
                  <a:srgbClr val="000000"/>
                </a:solidFill>
              </a:defRPr>
            </a:lvl2pPr>
            <a:lvl3pPr marL="0" indent="0" algn="ctr">
              <a:spcBef>
                <a:spcPts val="0"/>
              </a:spcBef>
              <a:buSzTx/>
              <a:buNone/>
              <a:defRPr sz="5000">
                <a:solidFill>
                  <a:srgbClr val="000000"/>
                </a:solidFill>
              </a:defRPr>
            </a:lvl3pPr>
            <a:lvl4pPr marL="0" indent="0" algn="ctr">
              <a:spcBef>
                <a:spcPts val="0"/>
              </a:spcBef>
              <a:buSzTx/>
              <a:buNone/>
              <a:defRPr sz="5000">
                <a:solidFill>
                  <a:srgbClr val="000000"/>
                </a:solidFill>
              </a:defRPr>
            </a:lvl4pPr>
            <a:lvl5pPr marL="0" indent="0" algn="ctr">
              <a:spcBef>
                <a:spcPts val="0"/>
              </a:spcBef>
              <a:buSzTx/>
              <a:buNone/>
              <a:defRPr sz="5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Shape 200"/>
          <p:cNvSpPr/>
          <p:nvPr>
            <p:ph type="sldNum" sz="quarter" idx="2"/>
          </p:nvPr>
        </p:nvSpPr>
        <p:spPr>
          <a:xfrm>
            <a:off x="11976100" y="130810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07" name="Shape 207"/>
          <p:cNvSpPr/>
          <p:nvPr>
            <p:ph type="title"/>
          </p:nvPr>
        </p:nvSpPr>
        <p:spPr>
          <a:xfrm>
            <a:off x="1778000" y="2298700"/>
            <a:ext cx="20828000" cy="4648200"/>
          </a:xfrm>
          <a:prstGeom prst="rect">
            <a:avLst/>
          </a:prstGeom>
        </p:spPr>
        <p:txBody>
          <a:bodyPr anchor="b">
            <a:normAutofit fontScale="100000" lnSpcReduction="0"/>
          </a:bodyPr>
          <a:lstStyle>
            <a:lvl1pPr>
              <a:defRPr sz="11200">
                <a:solidFill>
                  <a:srgbClr val="000000"/>
                </a:solidFill>
                <a:latin typeface="Helvetica Light"/>
                <a:ea typeface="Helvetica Light"/>
                <a:cs typeface="Helvetica Light"/>
                <a:sym typeface="Helvetica Light"/>
              </a:defRPr>
            </a:lvl1pPr>
          </a:lstStyle>
          <a:p>
            <a:pPr/>
            <a:r>
              <a:t>Title Text</a:t>
            </a:r>
          </a:p>
        </p:txBody>
      </p:sp>
      <p:sp>
        <p:nvSpPr>
          <p:cNvPr id="208" name="Shape 208"/>
          <p:cNvSpPr/>
          <p:nvPr>
            <p:ph type="body" sz="quarter" idx="1"/>
          </p:nvPr>
        </p:nvSpPr>
        <p:spPr>
          <a:xfrm>
            <a:off x="1778000" y="7073900"/>
            <a:ext cx="20828000" cy="1587500"/>
          </a:xfrm>
          <a:prstGeom prst="rect">
            <a:avLst/>
          </a:prstGeom>
        </p:spPr>
        <p:txBody>
          <a:bodyPr anchor="t">
            <a:normAutofit fontScale="100000" lnSpcReduction="0"/>
          </a:bodyPr>
          <a:lstStyle>
            <a:lvl1pPr marL="0" indent="0" algn="ctr">
              <a:spcBef>
                <a:spcPts val="0"/>
              </a:spcBef>
              <a:buSzTx/>
              <a:buNone/>
              <a:defRPr sz="4400">
                <a:solidFill>
                  <a:srgbClr val="000000"/>
                </a:solidFill>
                <a:latin typeface="Helvetica Light"/>
                <a:ea typeface="Helvetica Light"/>
                <a:cs typeface="Helvetica Light"/>
                <a:sym typeface="Helvetica Light"/>
              </a:defRPr>
            </a:lvl1pPr>
            <a:lvl2pPr marL="0" indent="228600" algn="ctr">
              <a:spcBef>
                <a:spcPts val="0"/>
              </a:spcBef>
              <a:buSzTx/>
              <a:buNone/>
              <a:defRPr sz="4400">
                <a:solidFill>
                  <a:srgbClr val="000000"/>
                </a:solidFill>
                <a:latin typeface="Helvetica Light"/>
                <a:ea typeface="Helvetica Light"/>
                <a:cs typeface="Helvetica Light"/>
                <a:sym typeface="Helvetica Light"/>
              </a:defRPr>
            </a:lvl2pPr>
            <a:lvl3pPr marL="0" indent="457200" algn="ctr">
              <a:spcBef>
                <a:spcPts val="0"/>
              </a:spcBef>
              <a:buSzTx/>
              <a:buNone/>
              <a:defRPr sz="4400">
                <a:solidFill>
                  <a:srgbClr val="000000"/>
                </a:solidFill>
                <a:latin typeface="Helvetica Light"/>
                <a:ea typeface="Helvetica Light"/>
                <a:cs typeface="Helvetica Light"/>
                <a:sym typeface="Helvetica Light"/>
              </a:defRPr>
            </a:lvl3pPr>
            <a:lvl4pPr marL="0" indent="685800" algn="ctr">
              <a:spcBef>
                <a:spcPts val="0"/>
              </a:spcBef>
              <a:buSzTx/>
              <a:buNone/>
              <a:defRPr sz="4400">
                <a:solidFill>
                  <a:srgbClr val="000000"/>
                </a:solidFill>
                <a:latin typeface="Helvetica Light"/>
                <a:ea typeface="Helvetica Light"/>
                <a:cs typeface="Helvetica Light"/>
                <a:sym typeface="Helvetica Light"/>
              </a:defRPr>
            </a:lvl4pPr>
            <a:lvl5pPr marL="0" indent="914400" algn="ctr">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09" name="Shape 209"/>
          <p:cNvSpPr/>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216" name="Shape 216"/>
          <p:cNvSpPr/>
          <p:nvPr>
            <p:ph type="sldNum" sz="quarter" idx="2"/>
          </p:nvPr>
        </p:nvSpPr>
        <p:spPr>
          <a:xfrm>
            <a:off x="16154400" y="12496800"/>
            <a:ext cx="3806825" cy="581967"/>
          </a:xfrm>
          <a:prstGeom prst="rect">
            <a:avLst/>
          </a:prstGeom>
        </p:spPr>
        <p:txBody>
          <a:bodyPr wrap="square" lIns="93599" tIns="93599" rIns="93599" bIns="93599"/>
          <a:lstStyle>
            <a:lvl1pPr algn="r" defTabSz="457200">
              <a:tabLst>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a:ea typeface="Arial"/>
                <a:cs typeface="Arial"/>
                <a:sym typeface="Arial"/>
              </a:defRPr>
            </a:lvl1pPr>
          </a:lstStyle>
          <a:p>
            <a:pPr/>
            <a:fld id="{86CB4B4D-7CA3-9044-876B-883B54F8677D}" type="slidenum"/>
          </a:p>
        </p:txBody>
      </p:sp>
      <p:sp>
        <p:nvSpPr>
          <p:cNvPr id="217" name="Shape 217"/>
          <p:cNvSpPr/>
          <p:nvPr>
            <p:ph type="title"/>
          </p:nvPr>
        </p:nvSpPr>
        <p:spPr>
          <a:xfrm>
            <a:off x="4419600" y="758825"/>
            <a:ext cx="15541625" cy="3203575"/>
          </a:xfrm>
          <a:prstGeom prst="rect">
            <a:avLst/>
          </a:prstGeom>
        </p:spPr>
        <p:txBody>
          <a:bodyPr lIns="93599" tIns="93599" rIns="93599" bIns="93599"/>
          <a:lstStyle>
            <a:lvl1pPr defTabSz="457200">
              <a:lnSpc>
                <a:spcPct val="93000"/>
              </a:lnSpc>
              <a:defRPr sz="8800">
                <a:solidFill>
                  <a:srgbClr val="000000"/>
                </a:solidFill>
                <a:latin typeface="Arial"/>
                <a:ea typeface="Arial"/>
                <a:cs typeface="Arial"/>
                <a:sym typeface="Arial"/>
              </a:defRPr>
            </a:lvl1pPr>
          </a:lstStyle>
          <a:p>
            <a:pPr/>
            <a:r>
              <a:t>Title Text</a:t>
            </a:r>
          </a:p>
        </p:txBody>
      </p:sp>
      <p:sp>
        <p:nvSpPr>
          <p:cNvPr id="218" name="Shape 218"/>
          <p:cNvSpPr/>
          <p:nvPr>
            <p:ph type="body" idx="1"/>
          </p:nvPr>
        </p:nvSpPr>
        <p:spPr>
          <a:xfrm>
            <a:off x="4419600" y="3962400"/>
            <a:ext cx="15541625" cy="9753600"/>
          </a:xfrm>
          <a:prstGeom prst="rect">
            <a:avLst/>
          </a:prstGeom>
        </p:spPr>
        <p:txBody>
          <a:bodyPr lIns="93599" tIns="93599" rIns="93599" bIns="93599" anchor="t"/>
          <a:lstStyle>
            <a:lvl1pPr marL="682625" indent="-682625"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1pPr>
            <a:lvl2pPr marL="1106714" indent="-649514"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2pPr>
            <a:lvl3pPr marL="1524000" indent="-609600" defTabSz="457200">
              <a:lnSpc>
                <a:spcPct val="93000"/>
              </a:lnSpc>
              <a:spcBef>
                <a:spcPts val="800"/>
              </a:spcBef>
              <a:buClr>
                <a:srgbClr val="000000"/>
              </a:buClr>
              <a:buSzPct val="100000"/>
              <a:buFont typeface="Arial"/>
              <a:defRPr sz="6400">
                <a:solidFill>
                  <a:srgbClr val="000000"/>
                </a:solidFill>
                <a:latin typeface="Arial"/>
                <a:ea typeface="Arial"/>
                <a:cs typeface="Arial"/>
                <a:sym typeface="Arial"/>
              </a:defRPr>
            </a:lvl3pPr>
            <a:lvl4pPr marL="2103120" indent="-731520"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4pPr>
            <a:lvl5pPr marL="2560320" indent="-731520" defTabSz="457200">
              <a:lnSpc>
                <a:spcPct val="93000"/>
              </a:lnSpc>
              <a:spcBef>
                <a:spcPts val="800"/>
              </a:spcBef>
              <a:buClr>
                <a:srgbClr val="000000"/>
              </a:buClr>
              <a:buSzPct val="100000"/>
              <a:buFont typeface="Arial"/>
              <a:buChar char="»"/>
              <a:defRPr sz="6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2387600" y="3886200"/>
            <a:ext cx="19621500" cy="8039100"/>
          </a:xfrm>
          <a:prstGeom prst="rect">
            <a:avLst/>
          </a:prstGeom>
        </p:spPr>
        <p:txBody>
          <a:bodyPr numCol="2" spcCol="981075" anchor="t"/>
          <a:lstStyle>
            <a:lvl1pPr marL="812120" indent="-494620">
              <a:spcBef>
                <a:spcPts val="5400"/>
              </a:spcBef>
              <a:defRPr sz="4200"/>
            </a:lvl1pPr>
            <a:lvl2pPr marL="1256620" indent="-494620">
              <a:spcBef>
                <a:spcPts val="5400"/>
              </a:spcBef>
              <a:defRPr sz="4200"/>
            </a:lvl2pPr>
            <a:lvl3pPr marL="1701120" indent="-494620">
              <a:spcBef>
                <a:spcPts val="5400"/>
              </a:spcBef>
              <a:defRPr sz="4200"/>
            </a:lvl3pPr>
            <a:lvl4pPr marL="2145620" indent="-494620">
              <a:spcBef>
                <a:spcPts val="5400"/>
              </a:spcBef>
              <a:defRPr sz="4200"/>
            </a:lvl4pPr>
            <a:lvl5pPr marL="2590120" indent="-494620">
              <a:spcBef>
                <a:spcPts val="5400"/>
              </a:spcBef>
              <a:defRPr sz="42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2387600" y="4178300"/>
            <a:ext cx="19621500" cy="53594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quarter" idx="13"/>
          </p:nvPr>
        </p:nvSpPr>
        <p:spPr>
          <a:xfrm>
            <a:off x="7912100" y="3124200"/>
            <a:ext cx="8597900" cy="6448425"/>
          </a:xfrm>
          <a:prstGeom prst="rect">
            <a:avLst/>
          </a:prstGeom>
          <a:ln w="25400">
            <a:solidFill>
              <a:srgbClr val="FFFFFF"/>
            </a:solidFill>
          </a:ln>
        </p:spPr>
        <p:txBody>
          <a:bodyPr lIns="91439" tIns="45719" rIns="91439" bIns="45719" anchor="t"/>
          <a:lstStyle/>
          <a:p>
            <a:pPr/>
          </a:p>
        </p:txBody>
      </p:sp>
      <p:sp>
        <p:nvSpPr>
          <p:cNvPr id="70" name="Shape 70"/>
          <p:cNvSpPr/>
          <p:nvPr>
            <p:ph type="title"/>
          </p:nvPr>
        </p:nvSpPr>
        <p:spPr>
          <a:xfrm>
            <a:off x="2387600" y="10363200"/>
            <a:ext cx="19621500" cy="24003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quarter" idx="13"/>
          </p:nvPr>
        </p:nvSpPr>
        <p:spPr>
          <a:xfrm>
            <a:off x="7912100" y="3124200"/>
            <a:ext cx="8597900" cy="6448425"/>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2387600" y="10363200"/>
            <a:ext cx="19621500" cy="24003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2387600" y="1790700"/>
            <a:ext cx="19621500" cy="1016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2387600" y="368300"/>
            <a:ext cx="19621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hape 4"/>
          <p:cNvSpPr/>
          <p:nvPr>
            <p:ph type="sldNum" sz="quarter" idx="2"/>
          </p:nvPr>
        </p:nvSpPr>
        <p:spPr>
          <a:xfrm>
            <a:off x="11988800" y="13093700"/>
            <a:ext cx="419100" cy="457200"/>
          </a:xfrm>
          <a:prstGeom prst="rect">
            <a:avLst/>
          </a:prstGeom>
          <a:ln w="12700">
            <a:miter lim="400000"/>
          </a:ln>
        </p:spPr>
        <p:txBody>
          <a:bodyPr wrap="none" lIns="50800" tIns="50800" rIns="50800" bIns="50800">
            <a:spAutoFit/>
          </a:bodyPr>
          <a:lstStyle>
            <a:lvl1pPr algn="ctr" defTabSz="825500">
              <a:defRPr sz="2400">
                <a:solidFill>
                  <a:srgbClr val="FFFFFF"/>
                </a:solidFill>
                <a:latin typeface="+mj-lt"/>
                <a:ea typeface="+mj-ea"/>
                <a:cs typeface="+mj-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400" u="none">
          <a:ln>
            <a:noFill/>
          </a:ln>
          <a:solidFill>
            <a:srgbClr val="FFFFFF"/>
          </a:solidFill>
          <a:uFillTx/>
          <a:latin typeface="+mj-lt"/>
          <a:ea typeface="+mj-ea"/>
          <a:cs typeface="+mj-cs"/>
          <a:sym typeface="Gill Sans"/>
        </a:defRPr>
      </a:lvl9pPr>
    </p:titleStyle>
    <p:bodyStyle>
      <a:lvl1pPr marL="889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1pPr>
      <a:lvl2pPr marL="13335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2pPr>
      <a:lvl3pPr marL="1778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3pPr>
      <a:lvl4pPr marL="22225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4pPr>
      <a:lvl5pPr marL="26670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5pPr>
      <a:lvl6pPr marL="30226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6pPr>
      <a:lvl7pPr marL="33782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7pPr>
      <a:lvl8pPr marL="37338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8pPr>
      <a:lvl9pPr marL="4089400" marR="0" indent="-571500" algn="l" defTabSz="825500" rtl="0" latinLnBrk="0">
        <a:lnSpc>
          <a:spcPct val="100000"/>
        </a:lnSpc>
        <a:spcBef>
          <a:spcPts val="6800"/>
        </a:spcBef>
        <a:spcAft>
          <a:spcPts val="0"/>
        </a:spcAft>
        <a:buClrTx/>
        <a:buSzPct val="171000"/>
        <a:buFontTx/>
        <a:buChar char="•"/>
        <a:tabLst/>
        <a:defRPr b="0" baseline="0" cap="none" i="0" spc="0" strike="noStrike" sz="5400" u="none">
          <a:ln>
            <a:noFill/>
          </a:ln>
          <a:solidFill>
            <a:srgbClr val="FFFFFF"/>
          </a:solidFill>
          <a:uFillTx/>
          <a:latin typeface="+mj-lt"/>
          <a:ea typeface="+mj-ea"/>
          <a:cs typeface="+mj-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9.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13.tif"/><Relationship Id="rId7" Type="http://schemas.openxmlformats.org/officeDocument/2006/relationships/image" Target="../media/image14.tif"/><Relationship Id="rId8" Type="http://schemas.openxmlformats.org/officeDocument/2006/relationships/image" Target="../media/image15.tif"/><Relationship Id="rId9" Type="http://schemas.openxmlformats.org/officeDocument/2006/relationships/image" Target="../media/image1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7.tif"/><Relationship Id="rId3" Type="http://schemas.openxmlformats.org/officeDocument/2006/relationships/image" Target="../media/image5.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png"/><Relationship Id="rId3" Type="http://schemas.openxmlformats.org/officeDocument/2006/relationships/image" Target="../media/image5.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png"/><Relationship Id="rId3" Type="http://schemas.openxmlformats.org/officeDocument/2006/relationships/image" Target="../media/image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18.tif"/><Relationship Id="rId4"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tif"/><Relationship Id="rId3" Type="http://schemas.openxmlformats.org/officeDocument/2006/relationships/image" Target="../media/image8.png"/><Relationship Id="rId4" Type="http://schemas.openxmlformats.org/officeDocument/2006/relationships/image" Target="../media/image5.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tif"/><Relationship Id="rId3" Type="http://schemas.openxmlformats.org/officeDocument/2006/relationships/image" Target="../media/image5.jpeg"/><Relationship Id="rId4" Type="http://schemas.openxmlformats.org/officeDocument/2006/relationships/image" Target="../media/image21.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10.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tif"/><Relationship Id="rId3" Type="http://schemas.openxmlformats.org/officeDocument/2006/relationships/hyperlink" Target="https://www.mdpi.com/2306-5729/4/4/135" TargetMode="External"/><Relationship Id="rId4" Type="http://schemas.openxmlformats.org/officeDocument/2006/relationships/image" Target="../media/image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tif"/><Relationship Id="rId3" Type="http://schemas.openxmlformats.org/officeDocument/2006/relationships/image" Target="../media/image5.jpeg"/><Relationship Id="rId4" Type="http://schemas.openxmlformats.org/officeDocument/2006/relationships/hyperlink" Target="https://www.mdpi.com/2306-5729/4/4/135"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tif"/><Relationship Id="rId3" Type="http://schemas.openxmlformats.org/officeDocument/2006/relationships/image" Target="../media/image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25.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26.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7.tif"/><Relationship Id="rId3" Type="http://schemas.openxmlformats.org/officeDocument/2006/relationships/image" Target="../media/image5.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tif"/><Relationship Id="rId3" Type="http://schemas.openxmlformats.org/officeDocument/2006/relationships/image" Target="../media/image5.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5.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5.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8.tif"/><Relationship Id="rId3" Type="http://schemas.openxmlformats.org/officeDocument/2006/relationships/image" Target="../media/image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29.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tif"/><Relationship Id="rId3" Type="http://schemas.openxmlformats.org/officeDocument/2006/relationships/image" Target="../media/image5.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1.tif"/><Relationship Id="rId3" Type="http://schemas.openxmlformats.org/officeDocument/2006/relationships/image" Target="../media/image5.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5.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tif"/><Relationship Id="rId3" Type="http://schemas.openxmlformats.org/officeDocument/2006/relationships/image" Target="../media/image5.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tif"/><Relationship Id="rId3" Type="http://schemas.openxmlformats.org/officeDocument/2006/relationships/image" Target="../media/image5.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2.tif"/><Relationship Id="rId4" Type="http://schemas.openxmlformats.org/officeDocument/2006/relationships/image" Target="../media/image3.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5.jpeg"/><Relationship Id="rId5" Type="http://schemas.openxmlformats.org/officeDocument/2006/relationships/image" Target="../media/image6.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227"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10" name="Shape 31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1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12" name="Shape 312"/>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pic>
        <p:nvPicPr>
          <p:cNvPr id="313" name="Jonesetal.tiff"/>
          <p:cNvPicPr>
            <a:picLocks noChangeAspect="1"/>
          </p:cNvPicPr>
          <p:nvPr/>
        </p:nvPicPr>
        <p:blipFill>
          <a:blip r:embed="rId3">
            <a:extLst/>
          </a:blip>
          <a:stretch>
            <a:fillRect/>
          </a:stretch>
        </p:blipFill>
        <p:spPr>
          <a:xfrm>
            <a:off x="217372" y="1011039"/>
            <a:ext cx="11503256" cy="12667159"/>
          </a:xfrm>
          <a:prstGeom prst="rect">
            <a:avLst/>
          </a:prstGeom>
          <a:ln w="12700">
            <a:miter lim="400000"/>
          </a:ln>
        </p:spPr>
      </p:pic>
      <p:sp>
        <p:nvSpPr>
          <p:cNvPr id="314" name="Shape 314"/>
          <p:cNvSpPr/>
          <p:nvPr/>
        </p:nvSpPr>
        <p:spPr>
          <a:xfrm>
            <a:off x="12581108" y="1371599"/>
            <a:ext cx="11503255" cy="284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lvl1pPr>
          </a:lstStyle>
          <a:p>
            <a:pPr/>
            <a:r>
              <a:t>The Coastal Built Environment: A Source of Current and Future Marine Debris?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16" name="Shape 31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17"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318" name="seahorse.tiff"/>
          <p:cNvPicPr>
            <a:picLocks noChangeAspect="1"/>
          </p:cNvPicPr>
          <p:nvPr/>
        </p:nvPicPr>
        <p:blipFill>
          <a:blip r:embed="rId3">
            <a:extLst/>
          </a:blip>
          <a:stretch>
            <a:fillRect/>
          </a:stretch>
        </p:blipFill>
        <p:spPr>
          <a:xfrm>
            <a:off x="7202918" y="1011039"/>
            <a:ext cx="6116645" cy="4304038"/>
          </a:xfrm>
          <a:prstGeom prst="rect">
            <a:avLst/>
          </a:prstGeom>
          <a:ln w="12700">
            <a:miter lim="400000"/>
          </a:ln>
        </p:spPr>
      </p:pic>
      <p:pic>
        <p:nvPicPr>
          <p:cNvPr id="319" name="whale.tiff"/>
          <p:cNvPicPr>
            <a:picLocks noChangeAspect="1"/>
          </p:cNvPicPr>
          <p:nvPr/>
        </p:nvPicPr>
        <p:blipFill>
          <a:blip r:embed="rId4">
            <a:extLst/>
          </a:blip>
          <a:stretch>
            <a:fillRect/>
          </a:stretch>
        </p:blipFill>
        <p:spPr>
          <a:xfrm>
            <a:off x="13344895" y="1011039"/>
            <a:ext cx="8792765" cy="8032310"/>
          </a:xfrm>
          <a:prstGeom prst="rect">
            <a:avLst/>
          </a:prstGeom>
          <a:ln w="12700">
            <a:miter lim="400000"/>
          </a:ln>
        </p:spPr>
      </p:pic>
      <p:pic>
        <p:nvPicPr>
          <p:cNvPr id="320" name="poop.tiff"/>
          <p:cNvPicPr>
            <a:picLocks noChangeAspect="1"/>
          </p:cNvPicPr>
          <p:nvPr/>
        </p:nvPicPr>
        <p:blipFill>
          <a:blip r:embed="rId5">
            <a:extLst/>
          </a:blip>
          <a:stretch>
            <a:fillRect/>
          </a:stretch>
        </p:blipFill>
        <p:spPr>
          <a:xfrm>
            <a:off x="18464897" y="7668907"/>
            <a:ext cx="5955527" cy="6080000"/>
          </a:xfrm>
          <a:prstGeom prst="rect">
            <a:avLst/>
          </a:prstGeom>
          <a:ln w="12700">
            <a:miter lim="400000"/>
          </a:ln>
        </p:spPr>
      </p:pic>
      <p:pic>
        <p:nvPicPr>
          <p:cNvPr id="321" name="bird.tiff"/>
          <p:cNvPicPr>
            <a:picLocks noChangeAspect="1"/>
          </p:cNvPicPr>
          <p:nvPr/>
        </p:nvPicPr>
        <p:blipFill>
          <a:blip r:embed="rId6">
            <a:extLst/>
          </a:blip>
          <a:stretch>
            <a:fillRect/>
          </a:stretch>
        </p:blipFill>
        <p:spPr>
          <a:xfrm>
            <a:off x="167903" y="5646037"/>
            <a:ext cx="7096497" cy="4869563"/>
          </a:xfrm>
          <a:prstGeom prst="rect">
            <a:avLst/>
          </a:prstGeom>
          <a:ln w="12700">
            <a:miter lim="400000"/>
          </a:ln>
        </p:spPr>
      </p:pic>
      <p:pic>
        <p:nvPicPr>
          <p:cNvPr id="322" name="birdsmany.tiff"/>
          <p:cNvPicPr>
            <a:picLocks noChangeAspect="1"/>
          </p:cNvPicPr>
          <p:nvPr/>
        </p:nvPicPr>
        <p:blipFill>
          <a:blip r:embed="rId7">
            <a:extLst/>
          </a:blip>
          <a:stretch>
            <a:fillRect/>
          </a:stretch>
        </p:blipFill>
        <p:spPr>
          <a:xfrm>
            <a:off x="177800" y="1039472"/>
            <a:ext cx="7076704" cy="4678178"/>
          </a:xfrm>
          <a:prstGeom prst="rect">
            <a:avLst/>
          </a:prstGeom>
          <a:ln w="12700">
            <a:miter lim="400000"/>
          </a:ln>
        </p:spPr>
      </p:pic>
      <p:pic>
        <p:nvPicPr>
          <p:cNvPr id="323" name="turtle.tiff"/>
          <p:cNvPicPr>
            <a:picLocks noChangeAspect="1"/>
          </p:cNvPicPr>
          <p:nvPr/>
        </p:nvPicPr>
        <p:blipFill>
          <a:blip r:embed="rId8">
            <a:extLst/>
          </a:blip>
          <a:stretch>
            <a:fillRect/>
          </a:stretch>
        </p:blipFill>
        <p:spPr>
          <a:xfrm>
            <a:off x="7202918" y="5217915"/>
            <a:ext cx="6116645" cy="4067569"/>
          </a:xfrm>
          <a:prstGeom prst="rect">
            <a:avLst/>
          </a:prstGeom>
          <a:ln w="12700">
            <a:miter lim="400000"/>
          </a:ln>
        </p:spPr>
      </p:pic>
      <p:pic>
        <p:nvPicPr>
          <p:cNvPr id="324" name="nets.tiff"/>
          <p:cNvPicPr>
            <a:picLocks noChangeAspect="1"/>
          </p:cNvPicPr>
          <p:nvPr/>
        </p:nvPicPr>
        <p:blipFill>
          <a:blip r:embed="rId9">
            <a:extLst/>
          </a:blip>
          <a:stretch>
            <a:fillRect/>
          </a:stretch>
        </p:blipFill>
        <p:spPr>
          <a:xfrm>
            <a:off x="7202918" y="9169539"/>
            <a:ext cx="6116645" cy="4045560"/>
          </a:xfrm>
          <a:prstGeom prst="rect">
            <a:avLst/>
          </a:prstGeom>
          <a:ln w="12700">
            <a:miter lim="400000"/>
          </a:ln>
        </p:spPr>
      </p:pic>
      <p:sp>
        <p:nvSpPr>
          <p:cNvPr id="325" name="Shape 32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2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27" name="Shape 327"/>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29"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330"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pic>
        <p:nvPicPr>
          <p:cNvPr id="331" name="Society Economy Environment.jpg"/>
          <p:cNvPicPr>
            <a:picLocks noChangeAspect="1"/>
          </p:cNvPicPr>
          <p:nvPr/>
        </p:nvPicPr>
        <p:blipFill>
          <a:blip r:embed="rId4">
            <a:extLst/>
          </a:blip>
          <a:stretch>
            <a:fillRect/>
          </a:stretch>
        </p:blipFill>
        <p:spPr>
          <a:xfrm>
            <a:off x="11557000" y="876300"/>
            <a:ext cx="12814300" cy="12383969"/>
          </a:xfrm>
          <a:prstGeom prst="rect">
            <a:avLst/>
          </a:prstGeom>
          <a:ln w="12700">
            <a:miter lim="400000"/>
          </a:ln>
        </p:spPr>
      </p:pic>
      <p:sp>
        <p:nvSpPr>
          <p:cNvPr id="332" name="Shape 332"/>
          <p:cNvSpPr/>
          <p:nvPr/>
        </p:nvSpPr>
        <p:spPr>
          <a:xfrm>
            <a:off x="448551" y="5509595"/>
            <a:ext cx="11392623"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latin typeface="Helvetica Light"/>
                <a:ea typeface="Helvetica Light"/>
                <a:cs typeface="Helvetica Light"/>
                <a:sym typeface="Helvetica Light"/>
              </a:defRPr>
            </a:pPr>
            <a:r>
              <a:t>Flows have accelerated in the last 200 years; </a:t>
            </a:r>
          </a:p>
          <a:p>
            <a:pPr>
              <a:defRPr sz="7000">
                <a:latin typeface="Helvetica Light"/>
                <a:ea typeface="Helvetica Light"/>
                <a:cs typeface="Helvetica Light"/>
                <a:sym typeface="Helvetica Light"/>
              </a:defRPr>
            </a:pPr>
            <a:r>
              <a:t>exploded in the last 70 years.</a:t>
            </a:r>
          </a:p>
        </p:txBody>
      </p:sp>
      <p:pic>
        <p:nvPicPr>
          <p:cNvPr id="333" name="Society Economy Environment2.jpg"/>
          <p:cNvPicPr>
            <a:picLocks noChangeAspect="1"/>
          </p:cNvPicPr>
          <p:nvPr/>
        </p:nvPicPr>
        <p:blipFill>
          <a:blip r:embed="rId5">
            <a:extLst/>
          </a:blip>
          <a:stretch>
            <a:fillRect/>
          </a:stretch>
        </p:blipFill>
        <p:spPr>
          <a:xfrm>
            <a:off x="11557000" y="880029"/>
            <a:ext cx="12814300" cy="12383970"/>
          </a:xfrm>
          <a:prstGeom prst="rect">
            <a:avLst/>
          </a:prstGeom>
          <a:ln w="12700">
            <a:miter lim="400000"/>
          </a:ln>
        </p:spPr>
      </p:pic>
      <p:pic>
        <p:nvPicPr>
          <p:cNvPr id="334" name="Society Economy Environment2_4.jpg"/>
          <p:cNvPicPr>
            <a:picLocks noChangeAspect="1"/>
          </p:cNvPicPr>
          <p:nvPr/>
        </p:nvPicPr>
        <p:blipFill>
          <a:blip r:embed="rId6">
            <a:extLst/>
          </a:blip>
          <a:stretch>
            <a:fillRect/>
          </a:stretch>
        </p:blipFill>
        <p:spPr>
          <a:xfrm>
            <a:off x="11595100" y="841929"/>
            <a:ext cx="12814300" cy="12383970"/>
          </a:xfrm>
          <a:prstGeom prst="rect">
            <a:avLst/>
          </a:prstGeom>
          <a:ln w="12700">
            <a:miter lim="400000"/>
          </a:ln>
        </p:spPr>
      </p:pic>
      <p:pic>
        <p:nvPicPr>
          <p:cNvPr id="335" name="Society Economy Environment2_8.jpg"/>
          <p:cNvPicPr>
            <a:picLocks noChangeAspect="1"/>
          </p:cNvPicPr>
          <p:nvPr/>
        </p:nvPicPr>
        <p:blipFill>
          <a:blip r:embed="rId7">
            <a:extLst/>
          </a:blip>
          <a:stretch>
            <a:fillRect/>
          </a:stretch>
        </p:blipFill>
        <p:spPr>
          <a:xfrm>
            <a:off x="11595100" y="841929"/>
            <a:ext cx="12814300" cy="12383970"/>
          </a:xfrm>
          <a:prstGeom prst="rect">
            <a:avLst/>
          </a:prstGeom>
          <a:ln w="12700">
            <a:miter lim="400000"/>
          </a:ln>
        </p:spPr>
      </p:pic>
      <p:sp>
        <p:nvSpPr>
          <p:cNvPr id="336" name="Shape 33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37"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338" name="Shape 338"/>
          <p:cNvSpPr/>
          <p:nvPr/>
        </p:nvSpPr>
        <p:spPr>
          <a:xfrm>
            <a:off x="16566892" y="3457909"/>
            <a:ext cx="2438600" cy="758491"/>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sp>
        <p:nvSpPr>
          <p:cNvPr id="339" name="Shape 339"/>
          <p:cNvSpPr/>
          <p:nvPr/>
        </p:nvSpPr>
        <p:spPr>
          <a:xfrm>
            <a:off x="190499" y="3441700"/>
            <a:ext cx="6230926" cy="7584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340" name="Shape 340"/>
          <p:cNvSpPr/>
          <p:nvPr/>
        </p:nvSpPr>
        <p:spPr>
          <a:xfrm>
            <a:off x="177800" y="2616199"/>
            <a:ext cx="12814301"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341" name="Shape 341"/>
          <p:cNvSpPr/>
          <p:nvPr/>
        </p:nvSpPr>
        <p:spPr>
          <a:xfrm>
            <a:off x="158700" y="1319495"/>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
        <p:nvSpPr>
          <p:cNvPr id="342" name="Shape 342"/>
          <p:cNvSpPr/>
          <p:nvPr/>
        </p:nvSpPr>
        <p:spPr>
          <a:xfrm>
            <a:off x="153328" y="4264995"/>
            <a:ext cx="23898300" cy="6502401"/>
          </a:xfrm>
          <a:prstGeom prst="rect">
            <a:avLst/>
          </a:prstGeom>
          <a:solidFill>
            <a:srgbClr val="DCDEE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000"/>
            </a:pPr>
            <a:r>
              <a:t>The planetary physiology has been changed dramatically by </a:t>
            </a:r>
          </a:p>
          <a:p>
            <a:pPr algn="ctr">
              <a:defRPr sz="6000"/>
            </a:pPr>
            <a:r>
              <a:t>modern society! </a:t>
            </a:r>
          </a:p>
          <a:p>
            <a:pPr algn="ctr">
              <a:defRPr sz="6000"/>
            </a:pPr>
          </a:p>
          <a:p>
            <a:pPr algn="ctr">
              <a:defRPr sz="6000"/>
            </a:pPr>
            <a:r>
              <a:t>Plastics in the planetary physiology will impact the 500 Billion to</a:t>
            </a:r>
          </a:p>
          <a:p>
            <a:pPr algn="ctr">
              <a:defRPr sz="6000"/>
            </a:pPr>
            <a:r>
              <a:t> 1 trillions of people to come during the next 5,000 years.</a:t>
            </a:r>
          </a:p>
          <a:p>
            <a:pPr algn="ctr">
              <a:defRPr sz="6000"/>
            </a:pPr>
          </a:p>
          <a:p>
            <a:pPr algn="ctr">
              <a:defRPr sz="6000"/>
            </a:pPr>
            <a:r>
              <a:t>Does the plastics crisis violate the rights of those not yet born?</a:t>
            </a:r>
          </a:p>
        </p:txBody>
      </p:sp>
      <p:sp>
        <p:nvSpPr>
          <p:cNvPr id="343" name="Shape 343"/>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gtEl>
                                        <p:attrNameLst>
                                          <p:attrName>style.visibility</p:attrName>
                                        </p:attrNameLst>
                                      </p:cBhvr>
                                      <p:to>
                                        <p:strVal val="visible"/>
                                      </p:to>
                                    </p:set>
                                    <p:animEffect filter="fade" transition="in">
                                      <p:cBhvr>
                                        <p:cTn id="7" dur="1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45"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46"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347" name="Shape 347"/>
          <p:cNvSpPr/>
          <p:nvPr/>
        </p:nvSpPr>
        <p:spPr>
          <a:xfrm>
            <a:off x="12090260" y="108437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 &amp; Shelley Jules-Plag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
        <p:nvSpPr>
          <p:cNvPr id="348" name="Shape 348"/>
          <p:cNvSpPr/>
          <p:nvPr/>
        </p:nvSpPr>
        <p:spPr>
          <a:xfrm>
            <a:off x="367376" y="431800"/>
            <a:ext cx="2364924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A Taxonomy for the Global Digital Ecosystem: Intelligent Semantic Data Agents for Marine Debris Data and Internet of Data</a:t>
            </a:r>
          </a:p>
        </p:txBody>
      </p:sp>
      <p:sp>
        <p:nvSpPr>
          <p:cNvPr id="349" name="Shape 349"/>
          <p:cNvSpPr/>
          <p:nvPr/>
        </p:nvSpPr>
        <p:spPr>
          <a:xfrm>
            <a:off x="565100" y="4441422"/>
            <a:ext cx="23253800" cy="3484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buClr>
                <a:srgbClr val="000000"/>
              </a:buClr>
              <a:buSzPct val="100000"/>
              <a:buChar char="•"/>
              <a:defRPr sz="5500">
                <a:latin typeface="Helvetica Neue Light"/>
                <a:ea typeface="Helvetica Neue Light"/>
                <a:cs typeface="Helvetica Neue Light"/>
                <a:sym typeface="Helvetica Neue Light"/>
              </a:defRPr>
            </a:pPr>
            <a:r>
              <a:t>Marine Litter/Plastic: a Global Catastrophic Risk and A Responsibility</a:t>
            </a:r>
          </a:p>
          <a:p>
            <a:pPr marL="228600" indent="-228600">
              <a:buSzPct val="100000"/>
              <a:buChar char="•"/>
              <a:defRPr sz="5500">
                <a:latin typeface="Helvetica Neue Light"/>
                <a:ea typeface="Helvetica Neue Light"/>
                <a:cs typeface="Helvetica Neue Light"/>
                <a:sym typeface="Helvetica Neue Light"/>
              </a:defRPr>
            </a:pPr>
            <a:r>
              <a:t>Linking Data and Knowledge to Society</a:t>
            </a:r>
          </a:p>
          <a:p>
            <a:pPr marL="228600" indent="-228600">
              <a:buSzPct val="100000"/>
              <a:buChar char="•"/>
              <a:defRPr sz="5500">
                <a:latin typeface="Helvetica Neue Light"/>
                <a:ea typeface="Helvetica Neue Light"/>
                <a:cs typeface="Helvetica Neue Light"/>
                <a:sym typeface="Helvetica Neue Light"/>
              </a:defRPr>
            </a:pPr>
            <a:r>
              <a:t>Change of Concepts</a:t>
            </a:r>
          </a:p>
          <a:p>
            <a:pPr marL="228600" indent="-228600">
              <a:buSzPct val="100000"/>
              <a:buChar char="•"/>
              <a:defRPr sz="5500">
                <a:latin typeface="Helvetica Neue Light"/>
                <a:ea typeface="Helvetica Neue Light"/>
                <a:cs typeface="Helvetica Neue Light"/>
                <a:sym typeface="Helvetica Neue Light"/>
              </a:defRPr>
            </a:pPr>
            <a:r>
              <a:t>Taxonomy of the MDLE</a:t>
            </a:r>
          </a:p>
        </p:txBody>
      </p:sp>
      <p:sp>
        <p:nvSpPr>
          <p:cNvPr id="350" name="Shape 350"/>
          <p:cNvSpPr/>
          <p:nvPr/>
        </p:nvSpPr>
        <p:spPr>
          <a:xfrm>
            <a:off x="958517" y="6183891"/>
            <a:ext cx="11868534" cy="1"/>
          </a:xfrm>
          <a:prstGeom prst="line">
            <a:avLst/>
          </a:prstGeom>
          <a:ln w="50800">
            <a:solidFill>
              <a:srgbClr val="FFFFFF"/>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52" name="figure1.tiff"/>
          <p:cNvPicPr>
            <a:picLocks noChangeAspect="1"/>
          </p:cNvPicPr>
          <p:nvPr/>
        </p:nvPicPr>
        <p:blipFill>
          <a:blip r:embed="rId2">
            <a:extLst/>
          </a:blip>
          <a:stretch>
            <a:fillRect/>
          </a:stretch>
        </p:blipFill>
        <p:spPr>
          <a:xfrm>
            <a:off x="1839859" y="1087735"/>
            <a:ext cx="20704282" cy="12261950"/>
          </a:xfrm>
          <a:prstGeom prst="rect">
            <a:avLst/>
          </a:prstGeom>
          <a:ln w="12700">
            <a:miter lim="400000"/>
          </a:ln>
        </p:spPr>
      </p:pic>
      <p:sp>
        <p:nvSpPr>
          <p:cNvPr id="353" name="Shape 35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5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355" name="Shape 355"/>
          <p:cNvSpPr/>
          <p:nvPr/>
        </p:nvSpPr>
        <p:spPr>
          <a:xfrm>
            <a:off x="158700" y="-28587"/>
            <a:ext cx="9777223"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Linking Knowledge to Action</a:t>
            </a:r>
          </a:p>
        </p:txBody>
      </p:sp>
      <p:sp>
        <p:nvSpPr>
          <p:cNvPr id="356" name="Shape 356"/>
          <p:cNvSpPr/>
          <p:nvPr/>
        </p:nvSpPr>
        <p:spPr>
          <a:xfrm>
            <a:off x="21697900" y="12814300"/>
            <a:ext cx="2338103"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GEO, 2005</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58" name="Shape 35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5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360" name="Shape 360"/>
          <p:cNvSpPr/>
          <p:nvPr/>
        </p:nvSpPr>
        <p:spPr>
          <a:xfrm>
            <a:off x="158700" y="-28587"/>
            <a:ext cx="1251737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Where are the Data and Knowledge?</a:t>
            </a:r>
          </a:p>
        </p:txBody>
      </p:sp>
      <p:pic>
        <p:nvPicPr>
          <p:cNvPr id="361" name="pasted-image.pdf"/>
          <p:cNvPicPr>
            <a:picLocks noChangeAspect="1"/>
          </p:cNvPicPr>
          <p:nvPr/>
        </p:nvPicPr>
        <p:blipFill>
          <a:blip r:embed="rId3">
            <a:extLst/>
          </a:blip>
          <a:stretch>
            <a:fillRect/>
          </a:stretch>
        </p:blipFill>
        <p:spPr>
          <a:xfrm>
            <a:off x="3235099" y="1011039"/>
            <a:ext cx="19157157" cy="12771438"/>
          </a:xfrm>
          <a:prstGeom prst="rect">
            <a:avLst/>
          </a:prstGeom>
          <a:ln w="12700">
            <a:miter lim="400000"/>
          </a:ln>
        </p:spPr>
      </p:pic>
      <p:sp>
        <p:nvSpPr>
          <p:cNvPr id="362" name="Shape 362"/>
          <p:cNvSpPr/>
          <p:nvPr/>
        </p:nvSpPr>
        <p:spPr>
          <a:xfrm>
            <a:off x="16770300" y="12598399"/>
            <a:ext cx="7278825"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 see Smail et al. (2019)</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62"/>
                                        </p:tgtEl>
                                        <p:attrNameLst>
                                          <p:attrName>style.visibility</p:attrName>
                                        </p:attrNameLst>
                                      </p:cBhvr>
                                      <p:to>
                                        <p:strVal val="visible"/>
                                      </p:to>
                                    </p:set>
                                    <p:animEffect filter="dissolve" transition="in">
                                      <p:cBhvr>
                                        <p:cTn id="7"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Lst>
  </p:timing>
</p:sld>
</file>

<file path=ppt/slides/slide1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364" name="pasted-image.pdf"/>
          <p:cNvPicPr>
            <a:picLocks noChangeAspect="1"/>
          </p:cNvPicPr>
          <p:nvPr/>
        </p:nvPicPr>
        <p:blipFill>
          <a:blip r:embed="rId2">
            <a:extLst/>
          </a:blip>
          <a:stretch>
            <a:fillRect/>
          </a:stretch>
        </p:blipFill>
        <p:spPr>
          <a:xfrm>
            <a:off x="2523899" y="1011039"/>
            <a:ext cx="19157157" cy="12771438"/>
          </a:xfrm>
          <a:prstGeom prst="rect">
            <a:avLst/>
          </a:prstGeom>
          <a:ln w="12700">
            <a:miter lim="400000"/>
          </a:ln>
        </p:spPr>
      </p:pic>
      <p:sp>
        <p:nvSpPr>
          <p:cNvPr id="365" name="Shape 36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66"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367" name="Shape 367"/>
          <p:cNvSpPr/>
          <p:nvPr/>
        </p:nvSpPr>
        <p:spPr>
          <a:xfrm>
            <a:off x="158700" y="-28587"/>
            <a:ext cx="1251737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Where are the Data and Knowledge?</a:t>
            </a:r>
          </a:p>
        </p:txBody>
      </p:sp>
      <p:grpSp>
        <p:nvGrpSpPr>
          <p:cNvPr id="371" name="Group 371"/>
          <p:cNvGrpSpPr/>
          <p:nvPr/>
        </p:nvGrpSpPr>
        <p:grpSpPr>
          <a:xfrm>
            <a:off x="12141200" y="1652686"/>
            <a:ext cx="11693129" cy="11488143"/>
            <a:chOff x="0" y="0"/>
            <a:chExt cx="11693128" cy="11488142"/>
          </a:xfrm>
        </p:grpSpPr>
        <p:sp>
          <p:nvSpPr>
            <p:cNvPr id="368" name="Shape 368"/>
            <p:cNvSpPr/>
            <p:nvPr/>
          </p:nvSpPr>
          <p:spPr>
            <a:xfrm>
              <a:off x="1244600" y="0"/>
              <a:ext cx="10448529" cy="1142771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69" name="Shape 369"/>
            <p:cNvSpPr/>
            <p:nvPr/>
          </p:nvSpPr>
          <p:spPr>
            <a:xfrm>
              <a:off x="1016000" y="1879600"/>
              <a:ext cx="10448529" cy="23695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70" name="Shape 370"/>
            <p:cNvSpPr/>
            <p:nvPr/>
          </p:nvSpPr>
          <p:spPr>
            <a:xfrm>
              <a:off x="0" y="9118600"/>
              <a:ext cx="10448529" cy="23695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1000" fill="hold"/>
                                        <p:tgtEl>
                                          <p:spTgt spid="371"/>
                                        </p:tgtEl>
                                      </p:cBhvr>
                                    </p:animEffect>
                                    <p:set>
                                      <p:cBhvr>
                                        <p:cTn id="7" fill="hold">
                                          <p:stCondLst>
                                            <p:cond delay="999"/>
                                          </p:stCondLst>
                                        </p:cTn>
                                        <p:tgtEl>
                                          <p:spTgt spid="3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1"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73" name="pasted-image.pdf"/>
          <p:cNvPicPr>
            <a:picLocks noChangeAspect="1"/>
          </p:cNvPicPr>
          <p:nvPr/>
        </p:nvPicPr>
        <p:blipFill>
          <a:blip r:embed="rId2">
            <a:extLst/>
          </a:blip>
          <a:stretch>
            <a:fillRect/>
          </a:stretch>
        </p:blipFill>
        <p:spPr>
          <a:xfrm>
            <a:off x="982257" y="1193800"/>
            <a:ext cx="10024286" cy="12248853"/>
          </a:xfrm>
          <a:prstGeom prst="rect">
            <a:avLst/>
          </a:prstGeom>
          <a:ln w="12700">
            <a:miter lim="400000"/>
          </a:ln>
        </p:spPr>
      </p:pic>
      <p:sp>
        <p:nvSpPr>
          <p:cNvPr id="374" name="Shape 374"/>
          <p:cNvSpPr/>
          <p:nvPr/>
        </p:nvSpPr>
        <p:spPr>
          <a:xfrm>
            <a:off x="12701540" y="11220332"/>
            <a:ext cx="10397878" cy="5209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indent="457200">
              <a:spcBef>
                <a:spcPts val="1400"/>
              </a:spcBef>
              <a:defRPr sz="3000">
                <a:latin typeface="Arial"/>
                <a:ea typeface="Arial"/>
                <a:cs typeface="Arial"/>
                <a:sym typeface="Arial"/>
              </a:defRPr>
            </a:lvl1pPr>
          </a:lstStyle>
          <a:p>
            <a:pPr/>
            <a:r>
              <a:t>The Conceptual Architecture of ODIS (Spears et al., 2017)</a:t>
            </a:r>
          </a:p>
        </p:txBody>
      </p:sp>
      <p:sp>
        <p:nvSpPr>
          <p:cNvPr id="375" name="Shape 37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76"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377" name="Shape 377"/>
          <p:cNvSpPr/>
          <p:nvPr/>
        </p:nvSpPr>
        <p:spPr>
          <a:xfrm>
            <a:off x="13290500" y="12572999"/>
            <a:ext cx="7278825"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 see Smail et al. (2019)</a:t>
            </a:r>
          </a:p>
        </p:txBody>
      </p:sp>
      <p:sp>
        <p:nvSpPr>
          <p:cNvPr id="378" name="Shape 378"/>
          <p:cNvSpPr/>
          <p:nvPr/>
        </p:nvSpPr>
        <p:spPr>
          <a:xfrm>
            <a:off x="158700" y="-28587"/>
            <a:ext cx="9777223"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Linking Knowledge to Action</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80"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1"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382" name="Shape 382"/>
          <p:cNvSpPr/>
          <p:nvPr/>
        </p:nvSpPr>
        <p:spPr>
          <a:xfrm>
            <a:off x="12090260" y="108437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 &amp; Shelley Jules-Plag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
        <p:nvSpPr>
          <p:cNvPr id="383" name="Shape 383"/>
          <p:cNvSpPr/>
          <p:nvPr/>
        </p:nvSpPr>
        <p:spPr>
          <a:xfrm>
            <a:off x="367376" y="431800"/>
            <a:ext cx="2364924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A Taxonomy for the Global Digital Ecosystem: Intelligent Semantic Data Agents for Marine Debris Data and Internet of Data</a:t>
            </a:r>
          </a:p>
        </p:txBody>
      </p:sp>
      <p:sp>
        <p:nvSpPr>
          <p:cNvPr id="384" name="Shape 384"/>
          <p:cNvSpPr/>
          <p:nvPr/>
        </p:nvSpPr>
        <p:spPr>
          <a:xfrm>
            <a:off x="565100" y="4441422"/>
            <a:ext cx="23253800" cy="3484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buClr>
                <a:srgbClr val="000000"/>
              </a:buClr>
              <a:buSzPct val="100000"/>
              <a:buChar char="•"/>
              <a:defRPr sz="5500">
                <a:latin typeface="Helvetica Neue Light"/>
                <a:ea typeface="Helvetica Neue Light"/>
                <a:cs typeface="Helvetica Neue Light"/>
                <a:sym typeface="Helvetica Neue Light"/>
              </a:defRPr>
            </a:pPr>
            <a:r>
              <a:t>Marine Litter/Plastic: a Global Catastrophic Risk and A Responsibility</a:t>
            </a:r>
          </a:p>
          <a:p>
            <a:pPr marL="228600" indent="-228600">
              <a:buSzPct val="100000"/>
              <a:buChar char="•"/>
              <a:defRPr sz="5500">
                <a:latin typeface="Helvetica Neue Light"/>
                <a:ea typeface="Helvetica Neue Light"/>
                <a:cs typeface="Helvetica Neue Light"/>
                <a:sym typeface="Helvetica Neue Light"/>
              </a:defRPr>
            </a:pPr>
            <a:r>
              <a:t>Linking Data and Knowledge to Society</a:t>
            </a:r>
          </a:p>
          <a:p>
            <a:pPr marL="228600" indent="-228600">
              <a:buSzPct val="100000"/>
              <a:buChar char="•"/>
              <a:defRPr sz="5500">
                <a:latin typeface="Helvetica Neue Light"/>
                <a:ea typeface="Helvetica Neue Light"/>
                <a:cs typeface="Helvetica Neue Light"/>
                <a:sym typeface="Helvetica Neue Light"/>
              </a:defRPr>
            </a:pPr>
            <a:r>
              <a:t>Change of Concepts</a:t>
            </a:r>
          </a:p>
          <a:p>
            <a:pPr marL="228600" indent="-228600">
              <a:buSzPct val="100000"/>
              <a:buChar char="•"/>
              <a:defRPr sz="5500">
                <a:latin typeface="Helvetica Neue Light"/>
                <a:ea typeface="Helvetica Neue Light"/>
                <a:cs typeface="Helvetica Neue Light"/>
                <a:sym typeface="Helvetica Neue Light"/>
              </a:defRPr>
            </a:pPr>
            <a:r>
              <a:t>Taxonomy of the MDLE</a:t>
            </a:r>
          </a:p>
        </p:txBody>
      </p:sp>
      <p:sp>
        <p:nvSpPr>
          <p:cNvPr id="385" name="Shape 385"/>
          <p:cNvSpPr/>
          <p:nvPr/>
        </p:nvSpPr>
        <p:spPr>
          <a:xfrm>
            <a:off x="958517" y="7047491"/>
            <a:ext cx="6299234" cy="1"/>
          </a:xfrm>
          <a:prstGeom prst="line">
            <a:avLst/>
          </a:prstGeom>
          <a:ln w="50800">
            <a:solidFill>
              <a:srgbClr val="FFFFFF"/>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387" name="Shape 38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8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grpSp>
        <p:nvGrpSpPr>
          <p:cNvPr id="392" name="Group 392"/>
          <p:cNvGrpSpPr/>
          <p:nvPr/>
        </p:nvGrpSpPr>
        <p:grpSpPr>
          <a:xfrm>
            <a:off x="12141200" y="1652686"/>
            <a:ext cx="11693129" cy="11488143"/>
            <a:chOff x="0" y="0"/>
            <a:chExt cx="11693128" cy="11488142"/>
          </a:xfrm>
        </p:grpSpPr>
        <p:sp>
          <p:nvSpPr>
            <p:cNvPr id="389" name="Shape 389"/>
            <p:cNvSpPr/>
            <p:nvPr/>
          </p:nvSpPr>
          <p:spPr>
            <a:xfrm>
              <a:off x="1244600" y="0"/>
              <a:ext cx="10448529" cy="1142771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90" name="Shape 390"/>
            <p:cNvSpPr/>
            <p:nvPr/>
          </p:nvSpPr>
          <p:spPr>
            <a:xfrm>
              <a:off x="1016000" y="1879600"/>
              <a:ext cx="10448529" cy="23695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91" name="Shape 391"/>
            <p:cNvSpPr/>
            <p:nvPr/>
          </p:nvSpPr>
          <p:spPr>
            <a:xfrm>
              <a:off x="0" y="9118600"/>
              <a:ext cx="10448529" cy="23695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pic>
        <p:nvPicPr>
          <p:cNvPr id="393" name="marine_debris_paper.tiff"/>
          <p:cNvPicPr>
            <a:picLocks noChangeAspect="1"/>
          </p:cNvPicPr>
          <p:nvPr/>
        </p:nvPicPr>
        <p:blipFill>
          <a:blip r:embed="rId3">
            <a:extLst/>
          </a:blip>
          <a:stretch>
            <a:fillRect/>
          </a:stretch>
        </p:blipFill>
        <p:spPr>
          <a:xfrm>
            <a:off x="368300" y="1492250"/>
            <a:ext cx="10509695" cy="4236607"/>
          </a:xfrm>
          <a:prstGeom prst="rect">
            <a:avLst/>
          </a:prstGeom>
          <a:ln w="12700">
            <a:miter lim="400000"/>
          </a:ln>
        </p:spPr>
      </p:pic>
      <p:pic>
        <p:nvPicPr>
          <p:cNvPr id="394" name="pasted-image.pdf"/>
          <p:cNvPicPr>
            <a:picLocks noChangeAspect="1"/>
          </p:cNvPicPr>
          <p:nvPr/>
        </p:nvPicPr>
        <p:blipFill>
          <a:blip r:embed="rId4">
            <a:extLst/>
          </a:blip>
          <a:stretch>
            <a:fillRect/>
          </a:stretch>
        </p:blipFill>
        <p:spPr>
          <a:xfrm>
            <a:off x="11490099" y="1011039"/>
            <a:ext cx="19157157" cy="12771438"/>
          </a:xfrm>
          <a:prstGeom prst="rect">
            <a:avLst/>
          </a:prstGeom>
          <a:ln w="12700">
            <a:miter lim="400000"/>
          </a:ln>
        </p:spPr>
      </p:pic>
      <p:grpSp>
        <p:nvGrpSpPr>
          <p:cNvPr id="398" name="Group 398"/>
          <p:cNvGrpSpPr/>
          <p:nvPr/>
        </p:nvGrpSpPr>
        <p:grpSpPr>
          <a:xfrm>
            <a:off x="21234400" y="1113928"/>
            <a:ext cx="11693129" cy="11488144"/>
            <a:chOff x="0" y="0"/>
            <a:chExt cx="11693128" cy="11488142"/>
          </a:xfrm>
        </p:grpSpPr>
        <p:sp>
          <p:nvSpPr>
            <p:cNvPr id="395" name="Shape 395"/>
            <p:cNvSpPr/>
            <p:nvPr/>
          </p:nvSpPr>
          <p:spPr>
            <a:xfrm>
              <a:off x="1244600" y="0"/>
              <a:ext cx="10448529" cy="11427718"/>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96" name="Shape 396"/>
            <p:cNvSpPr/>
            <p:nvPr/>
          </p:nvSpPr>
          <p:spPr>
            <a:xfrm>
              <a:off x="1016000" y="1879600"/>
              <a:ext cx="10448529" cy="23695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397" name="Shape 397"/>
            <p:cNvSpPr/>
            <p:nvPr/>
          </p:nvSpPr>
          <p:spPr>
            <a:xfrm>
              <a:off x="0" y="9118600"/>
              <a:ext cx="10448529" cy="23695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399" name="Shape 399"/>
          <p:cNvSpPr/>
          <p:nvPr/>
        </p:nvSpPr>
        <p:spPr>
          <a:xfrm>
            <a:off x="158700" y="-28587"/>
            <a:ext cx="9777223"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Linking Knowledge to Action</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1000" fill="hold"/>
                                        <p:tgtEl>
                                          <p:spTgt spid="392"/>
                                        </p:tgtEl>
                                      </p:cBhvr>
                                    </p:animEffect>
                                    <p:set>
                                      <p:cBhvr>
                                        <p:cTn id="7" fill="hold">
                                          <p:stCondLst>
                                            <p:cond delay="999"/>
                                          </p:stCondLst>
                                        </p:cTn>
                                        <p:tgtEl>
                                          <p:spTgt spid="3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ID="9" grpId="2" fill="hold">
                                  <p:stCondLst>
                                    <p:cond delay="0"/>
                                  </p:stCondLst>
                                  <p:iterate type="el" backwards="0">
                                    <p:tmAbs val="0"/>
                                  </p:iterate>
                                  <p:childTnLst>
                                    <p:animEffect filter="dissolve" transition="out">
                                      <p:cBhvr>
                                        <p:cTn id="11" dur="1000" fill="hold"/>
                                        <p:tgtEl>
                                          <p:spTgt spid="398"/>
                                        </p:tgtEl>
                                      </p:cBhvr>
                                    </p:animEffect>
                                    <p:set>
                                      <p:cBhvr>
                                        <p:cTn id="12" fill="hold">
                                          <p:stCondLst>
                                            <p:cond delay="999"/>
                                          </p:stCondLst>
                                        </p:cTn>
                                        <p:tgtEl>
                                          <p:spTgt spid="3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 grpId="2"/>
      <p:bldP build="whole" bldLvl="1" animBg="1" rev="0" advAuto="0" spid="392"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29"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30"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231" name="Shape 231"/>
          <p:cNvSpPr/>
          <p:nvPr/>
        </p:nvSpPr>
        <p:spPr>
          <a:xfrm>
            <a:off x="12090260" y="108437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 &amp; Shelley Jules-Plag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
        <p:nvSpPr>
          <p:cNvPr id="232" name="Shape 232"/>
          <p:cNvSpPr/>
          <p:nvPr/>
        </p:nvSpPr>
        <p:spPr>
          <a:xfrm>
            <a:off x="367376" y="431800"/>
            <a:ext cx="2364924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A Taxonomy for the Global Digital Ecosystem: Intelligent Semantic Data Agents for Marine Debris Data and Internet of Data</a:t>
            </a:r>
          </a:p>
        </p:txBody>
      </p:sp>
      <p:sp>
        <p:nvSpPr>
          <p:cNvPr id="233" name="Shape 233"/>
          <p:cNvSpPr/>
          <p:nvPr/>
        </p:nvSpPr>
        <p:spPr>
          <a:xfrm>
            <a:off x="565100" y="4441422"/>
            <a:ext cx="23253800" cy="3484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buClr>
                <a:srgbClr val="000000"/>
              </a:buClr>
              <a:buSzPct val="100000"/>
              <a:buChar char="•"/>
              <a:defRPr sz="5500">
                <a:latin typeface="Helvetica Neue Light"/>
                <a:ea typeface="Helvetica Neue Light"/>
                <a:cs typeface="Helvetica Neue Light"/>
                <a:sym typeface="Helvetica Neue Light"/>
              </a:defRPr>
            </a:pPr>
            <a:r>
              <a:t>Marine Litter/Plastic: a Global Catastrophic Risk and A Responsibility</a:t>
            </a:r>
          </a:p>
          <a:p>
            <a:pPr marL="228600" indent="-228600">
              <a:buSzPct val="100000"/>
              <a:buChar char="•"/>
              <a:defRPr sz="5500">
                <a:latin typeface="Helvetica Neue Light"/>
                <a:ea typeface="Helvetica Neue Light"/>
                <a:cs typeface="Helvetica Neue Light"/>
                <a:sym typeface="Helvetica Neue Light"/>
              </a:defRPr>
            </a:pPr>
            <a:r>
              <a:t>Linking Data and Knowledge to Society</a:t>
            </a:r>
          </a:p>
          <a:p>
            <a:pPr marL="228600" indent="-228600">
              <a:buSzPct val="100000"/>
              <a:buChar char="•"/>
              <a:defRPr sz="5500">
                <a:latin typeface="Helvetica Neue Light"/>
                <a:ea typeface="Helvetica Neue Light"/>
                <a:cs typeface="Helvetica Neue Light"/>
                <a:sym typeface="Helvetica Neue Light"/>
              </a:defRPr>
            </a:pPr>
            <a:r>
              <a:t>Change of Concepts</a:t>
            </a:r>
          </a:p>
          <a:p>
            <a:pPr marL="228600" indent="-228600">
              <a:buSzPct val="100000"/>
              <a:buChar char="•"/>
              <a:defRPr sz="5500">
                <a:latin typeface="Helvetica Neue Light"/>
                <a:ea typeface="Helvetica Neue Light"/>
                <a:cs typeface="Helvetica Neue Light"/>
                <a:sym typeface="Helvetica Neue Light"/>
              </a:defRPr>
            </a:pPr>
            <a:r>
              <a:t>Taxonomy of the MDLE</a:t>
            </a:r>
          </a:p>
        </p:txBody>
      </p:sp>
      <p:sp>
        <p:nvSpPr>
          <p:cNvPr id="234" name="Shape 234"/>
          <p:cNvSpPr/>
          <p:nvPr/>
        </p:nvSpPr>
        <p:spPr>
          <a:xfrm>
            <a:off x="856917" y="5346700"/>
            <a:ext cx="20790566" cy="0"/>
          </a:xfrm>
          <a:prstGeom prst="line">
            <a:avLst/>
          </a:prstGeom>
          <a:ln w="50800">
            <a:solidFill>
              <a:srgbClr val="FFFFFF"/>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01" name="campbell1.tiff"/>
          <p:cNvPicPr>
            <a:picLocks noChangeAspect="1"/>
          </p:cNvPicPr>
          <p:nvPr/>
        </p:nvPicPr>
        <p:blipFill>
          <a:blip r:embed="rId2">
            <a:extLst/>
          </a:blip>
          <a:stretch>
            <a:fillRect/>
          </a:stretch>
        </p:blipFill>
        <p:spPr>
          <a:xfrm>
            <a:off x="109272" y="1011039"/>
            <a:ext cx="14456869" cy="5922534"/>
          </a:xfrm>
          <a:prstGeom prst="rect">
            <a:avLst/>
          </a:prstGeom>
          <a:ln w="12700">
            <a:miter lim="400000"/>
          </a:ln>
        </p:spPr>
      </p:pic>
      <p:pic>
        <p:nvPicPr>
          <p:cNvPr id="402" name="pasted-image.pdf"/>
          <p:cNvPicPr>
            <a:picLocks noChangeAspect="1"/>
          </p:cNvPicPr>
          <p:nvPr/>
        </p:nvPicPr>
        <p:blipFill>
          <a:blip r:embed="rId3">
            <a:extLst/>
          </a:blip>
          <a:stretch>
            <a:fillRect/>
          </a:stretch>
        </p:blipFill>
        <p:spPr>
          <a:xfrm>
            <a:off x="10761383" y="1011039"/>
            <a:ext cx="13213321" cy="12436067"/>
          </a:xfrm>
          <a:prstGeom prst="rect">
            <a:avLst/>
          </a:prstGeom>
          <a:ln w="12700">
            <a:miter lim="400000"/>
          </a:ln>
        </p:spPr>
      </p:pic>
      <p:sp>
        <p:nvSpPr>
          <p:cNvPr id="403" name="Shape 40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04"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405" name="Shape 405"/>
          <p:cNvSpPr/>
          <p:nvPr/>
        </p:nvSpPr>
        <p:spPr>
          <a:xfrm>
            <a:off x="-196900" y="-59653"/>
            <a:ext cx="7222999" cy="1006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Change of Concepts</a:t>
            </a:r>
          </a:p>
        </p:txBody>
      </p:sp>
      <p:sp>
        <p:nvSpPr>
          <p:cNvPr id="406" name="Shape 406"/>
          <p:cNvSpPr/>
          <p:nvPr/>
        </p:nvSpPr>
        <p:spPr>
          <a:xfrm>
            <a:off x="292484" y="13233400"/>
            <a:ext cx="1190285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https://www.ncseglobal.org/ncse-essays/could-digital-ecosystem-environment-have-potential-save-planet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08" name="campbell2.tiff"/>
          <p:cNvPicPr>
            <a:picLocks noChangeAspect="1"/>
          </p:cNvPicPr>
          <p:nvPr/>
        </p:nvPicPr>
        <p:blipFill>
          <a:blip r:embed="rId2">
            <a:extLst/>
          </a:blip>
          <a:stretch>
            <a:fillRect/>
          </a:stretch>
        </p:blipFill>
        <p:spPr>
          <a:xfrm>
            <a:off x="19050" y="1011039"/>
            <a:ext cx="8902700" cy="8420101"/>
          </a:xfrm>
          <a:prstGeom prst="rect">
            <a:avLst/>
          </a:prstGeom>
          <a:ln w="12700">
            <a:miter lim="400000"/>
          </a:ln>
        </p:spPr>
      </p:pic>
      <p:sp>
        <p:nvSpPr>
          <p:cNvPr id="409" name="Shape 40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10"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411" name="Shape 411"/>
          <p:cNvSpPr/>
          <p:nvPr/>
        </p:nvSpPr>
        <p:spPr>
          <a:xfrm>
            <a:off x="223341" y="13233400"/>
            <a:ext cx="1170999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https://medium.com/@davidedjensen_99356/building-a-digital-ecosystem-for-the-planet-557c41225dc2</a:t>
            </a:r>
          </a:p>
        </p:txBody>
      </p:sp>
      <p:pic>
        <p:nvPicPr>
          <p:cNvPr id="412" name="campbell3.tiff"/>
          <p:cNvPicPr>
            <a:picLocks noChangeAspect="1"/>
          </p:cNvPicPr>
          <p:nvPr/>
        </p:nvPicPr>
        <p:blipFill>
          <a:blip r:embed="rId4">
            <a:extLst/>
          </a:blip>
          <a:stretch>
            <a:fillRect/>
          </a:stretch>
        </p:blipFill>
        <p:spPr>
          <a:xfrm>
            <a:off x="8782942" y="1011039"/>
            <a:ext cx="15531208" cy="12392984"/>
          </a:xfrm>
          <a:prstGeom prst="rect">
            <a:avLst/>
          </a:prstGeom>
          <a:ln w="12700">
            <a:miter lim="400000"/>
          </a:ln>
        </p:spPr>
      </p:pic>
      <p:sp>
        <p:nvSpPr>
          <p:cNvPr id="413" name="Shape 413"/>
          <p:cNvSpPr/>
          <p:nvPr/>
        </p:nvSpPr>
        <p:spPr>
          <a:xfrm>
            <a:off x="-196900" y="-59653"/>
            <a:ext cx="7222999" cy="1006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Change of Concepts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15" name="Shape 41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1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17" name="Shape 417"/>
          <p:cNvSpPr/>
          <p:nvPr/>
        </p:nvSpPr>
        <p:spPr>
          <a:xfrm>
            <a:off x="8249512" y="6057899"/>
            <a:ext cx="770593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What is a healthy ecosystem?</a:t>
            </a:r>
          </a:p>
        </p:txBody>
      </p:sp>
      <p:pic>
        <p:nvPicPr>
          <p:cNvPr id="418" name="ecosystem-v6.jpg"/>
          <p:cNvPicPr>
            <a:picLocks noChangeAspect="1"/>
          </p:cNvPicPr>
          <p:nvPr/>
        </p:nvPicPr>
        <p:blipFill>
          <a:blip r:embed="rId3">
            <a:extLst/>
          </a:blip>
          <a:stretch>
            <a:fillRect/>
          </a:stretch>
        </p:blipFill>
        <p:spPr>
          <a:xfrm>
            <a:off x="46711" y="934839"/>
            <a:ext cx="17940578" cy="12683431"/>
          </a:xfrm>
          <a:prstGeom prst="rect">
            <a:avLst/>
          </a:prstGeom>
          <a:ln w="12700">
            <a:miter lim="400000"/>
          </a:ln>
        </p:spPr>
      </p:pic>
      <p:sp>
        <p:nvSpPr>
          <p:cNvPr id="419" name="Shape 419"/>
          <p:cNvSpPr/>
          <p:nvPr/>
        </p:nvSpPr>
        <p:spPr>
          <a:xfrm>
            <a:off x="18218100" y="1011039"/>
            <a:ext cx="5446862" cy="497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vl1pPr>
          </a:lstStyle>
          <a:p>
            <a:pPr/>
            <a:r>
              <a:t>Ecosystems are dynamic interactions between plants, animals, and microorganisms and their environment working together as functional units.</a:t>
            </a:r>
          </a:p>
        </p:txBody>
      </p:sp>
      <p:sp>
        <p:nvSpPr>
          <p:cNvPr id="420" name="Shape 420"/>
          <p:cNvSpPr/>
          <p:nvPr/>
        </p:nvSpPr>
        <p:spPr>
          <a:xfrm>
            <a:off x="-196900" y="-59653"/>
            <a:ext cx="7222999" cy="1006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Change of Concepts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22" name="figure2.tiff"/>
          <p:cNvPicPr>
            <a:picLocks noChangeAspect="1"/>
          </p:cNvPicPr>
          <p:nvPr/>
        </p:nvPicPr>
        <p:blipFill>
          <a:blip r:embed="rId2">
            <a:extLst/>
          </a:blip>
          <a:stretch>
            <a:fillRect/>
          </a:stretch>
        </p:blipFill>
        <p:spPr>
          <a:xfrm>
            <a:off x="1838523" y="2311400"/>
            <a:ext cx="20706954" cy="10353477"/>
          </a:xfrm>
          <a:prstGeom prst="rect">
            <a:avLst/>
          </a:prstGeom>
          <a:ln w="12700">
            <a:miter lim="400000"/>
          </a:ln>
        </p:spPr>
      </p:pic>
      <p:sp>
        <p:nvSpPr>
          <p:cNvPr id="423" name="Shape 423"/>
          <p:cNvSpPr/>
          <p:nvPr/>
        </p:nvSpPr>
        <p:spPr>
          <a:xfrm>
            <a:off x="488900" y="1289105"/>
            <a:ext cx="20811828"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A Transformative Concept: From Data Being Passive Objects, to Data Being Active Subjects</a:t>
            </a:r>
          </a:p>
        </p:txBody>
      </p:sp>
      <p:sp>
        <p:nvSpPr>
          <p:cNvPr id="424" name="Shape 424"/>
          <p:cNvSpPr/>
          <p:nvPr/>
        </p:nvSpPr>
        <p:spPr>
          <a:xfrm>
            <a:off x="12401500" y="12975970"/>
            <a:ext cx="117844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Plag and Jules-Plag, 2019, </a:t>
            </a:r>
            <a:r>
              <a:rPr u="sng">
                <a:hlinkClick r:id="rId3" invalidUrl="" action="" tgtFrame="" tooltip="" history="1" highlightClick="0" endSnd="0"/>
              </a:rPr>
              <a:t>https://www.mdpi.com/2306-5729/4/4/135</a:t>
            </a:r>
          </a:p>
        </p:txBody>
      </p:sp>
      <p:sp>
        <p:nvSpPr>
          <p:cNvPr id="425" name="Shape 42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26"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427" name="Shape 427"/>
          <p:cNvSpPr/>
          <p:nvPr/>
        </p:nvSpPr>
        <p:spPr>
          <a:xfrm>
            <a:off x="17942619" y="2000305"/>
            <a:ext cx="6149083" cy="1714203"/>
          </a:xfrm>
          <a:prstGeom prst="wedgeEllipseCallout">
            <a:avLst>
              <a:gd name="adj1" fmla="val -158690"/>
              <a:gd name="adj2" fmla="val 16374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Intelligent Semantic Data Agents</a:t>
            </a:r>
          </a:p>
        </p:txBody>
      </p:sp>
      <p:sp>
        <p:nvSpPr>
          <p:cNvPr id="428" name="Shape 428"/>
          <p:cNvSpPr/>
          <p:nvPr/>
        </p:nvSpPr>
        <p:spPr>
          <a:xfrm>
            <a:off x="-196900" y="-59653"/>
            <a:ext cx="7222999" cy="1006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Change of Concepts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27"/>
                                        </p:tgtEl>
                                        <p:attrNameLst>
                                          <p:attrName>style.visibility</p:attrName>
                                        </p:attrNameLst>
                                      </p:cBhvr>
                                      <p:to>
                                        <p:strVal val="visible"/>
                                      </p:to>
                                    </p:set>
                                    <p:anim calcmode="lin" valueType="num">
                                      <p:cBhvr>
                                        <p:cTn id="7" dur="750" fill="hold"/>
                                        <p:tgtEl>
                                          <p:spTgt spid="427"/>
                                        </p:tgtEl>
                                        <p:attrNameLst>
                                          <p:attrName>ppt_w</p:attrName>
                                        </p:attrNameLst>
                                      </p:cBhvr>
                                      <p:tavLst>
                                        <p:tav tm="0">
                                          <p:val>
                                            <p:fltVal val="0"/>
                                          </p:val>
                                        </p:tav>
                                        <p:tav tm="100000">
                                          <p:val>
                                            <p:strVal val="#ppt_w"/>
                                          </p:val>
                                        </p:tav>
                                      </p:tavLst>
                                    </p:anim>
                                    <p:anim calcmode="lin" valueType="num">
                                      <p:cBhvr>
                                        <p:cTn id="8" dur="750" fill="hold"/>
                                        <p:tgtEl>
                                          <p:spTgt spid="4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30" name="figure3.tiff"/>
          <p:cNvPicPr>
            <a:picLocks noChangeAspect="1"/>
          </p:cNvPicPr>
          <p:nvPr/>
        </p:nvPicPr>
        <p:blipFill>
          <a:blip r:embed="rId2">
            <a:extLst/>
          </a:blip>
          <a:stretch>
            <a:fillRect/>
          </a:stretch>
        </p:blipFill>
        <p:spPr>
          <a:xfrm>
            <a:off x="2223822" y="2311400"/>
            <a:ext cx="14246756" cy="10685066"/>
          </a:xfrm>
          <a:prstGeom prst="rect">
            <a:avLst/>
          </a:prstGeom>
          <a:ln w="12700">
            <a:miter lim="400000"/>
          </a:ln>
        </p:spPr>
      </p:pic>
      <p:sp>
        <p:nvSpPr>
          <p:cNvPr id="431" name="Shape 431"/>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32"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433" name="Shape 433"/>
          <p:cNvSpPr/>
          <p:nvPr/>
        </p:nvSpPr>
        <p:spPr>
          <a:xfrm>
            <a:off x="488900" y="1289105"/>
            <a:ext cx="1420485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From Data being passive objects, to data being active subjects</a:t>
            </a:r>
          </a:p>
        </p:txBody>
      </p:sp>
      <p:sp>
        <p:nvSpPr>
          <p:cNvPr id="434" name="Shape 434"/>
          <p:cNvSpPr/>
          <p:nvPr/>
        </p:nvSpPr>
        <p:spPr>
          <a:xfrm>
            <a:off x="12401500" y="12975970"/>
            <a:ext cx="117844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Plag and Jules-Plag, 2019, </a:t>
            </a:r>
            <a:r>
              <a:rPr u="sng">
                <a:hlinkClick r:id="rId4" invalidUrl="" action="" tgtFrame="" tooltip="" history="1" highlightClick="0" endSnd="0"/>
              </a:rPr>
              <a:t>https://www.mdpi.com/2306-5729/4/4/135</a:t>
            </a:r>
          </a:p>
        </p:txBody>
      </p:sp>
      <p:sp>
        <p:nvSpPr>
          <p:cNvPr id="435" name="Shape 435"/>
          <p:cNvSpPr/>
          <p:nvPr/>
        </p:nvSpPr>
        <p:spPr>
          <a:xfrm>
            <a:off x="17434619" y="8959905"/>
            <a:ext cx="6149083" cy="1714203"/>
          </a:xfrm>
          <a:prstGeom prst="wedgeEllipseCallout">
            <a:avLst>
              <a:gd name="adj1" fmla="val -191505"/>
              <a:gd name="adj2" fmla="val 15435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Graph Data</a:t>
            </a:r>
          </a:p>
        </p:txBody>
      </p:sp>
      <p:sp>
        <p:nvSpPr>
          <p:cNvPr id="436" name="Shape 436"/>
          <p:cNvSpPr/>
          <p:nvPr/>
        </p:nvSpPr>
        <p:spPr>
          <a:xfrm>
            <a:off x="-196900" y="-59653"/>
            <a:ext cx="7222999" cy="1006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Change of Concepts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35"/>
                                        </p:tgtEl>
                                        <p:attrNameLst>
                                          <p:attrName>style.visibility</p:attrName>
                                        </p:attrNameLst>
                                      </p:cBhvr>
                                      <p:to>
                                        <p:strVal val="visible"/>
                                      </p:to>
                                    </p:set>
                                    <p:anim calcmode="lin" valueType="num">
                                      <p:cBhvr>
                                        <p:cTn id="7" dur="750" fill="hold"/>
                                        <p:tgtEl>
                                          <p:spTgt spid="435"/>
                                        </p:tgtEl>
                                        <p:attrNameLst>
                                          <p:attrName>ppt_w</p:attrName>
                                        </p:attrNameLst>
                                      </p:cBhvr>
                                      <p:tavLst>
                                        <p:tav tm="0">
                                          <p:val>
                                            <p:fltVal val="0"/>
                                          </p:val>
                                        </p:tav>
                                        <p:tav tm="100000">
                                          <p:val>
                                            <p:strVal val="#ppt_w"/>
                                          </p:val>
                                        </p:tav>
                                      </p:tavLst>
                                    </p:anim>
                                    <p:anim calcmode="lin" valueType="num">
                                      <p:cBhvr>
                                        <p:cTn id="8" dur="750" fill="hold"/>
                                        <p:tgtEl>
                                          <p:spTgt spid="4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5" grpId="1"/>
    </p:bldLst>
  </p:timing>
</p:sld>
</file>

<file path=ppt/slides/slide25.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438" name="agent.tiff"/>
          <p:cNvPicPr>
            <a:picLocks noChangeAspect="1"/>
          </p:cNvPicPr>
          <p:nvPr/>
        </p:nvPicPr>
        <p:blipFill>
          <a:blip r:embed="rId2">
            <a:extLst/>
          </a:blip>
          <a:stretch>
            <a:fillRect/>
          </a:stretch>
        </p:blipFill>
        <p:spPr>
          <a:xfrm>
            <a:off x="403992" y="1191480"/>
            <a:ext cx="16057616" cy="12444017"/>
          </a:xfrm>
          <a:prstGeom prst="rect">
            <a:avLst/>
          </a:prstGeom>
          <a:ln w="12700">
            <a:miter lim="400000"/>
          </a:ln>
        </p:spPr>
      </p:pic>
      <p:sp>
        <p:nvSpPr>
          <p:cNvPr id="439" name="Shape 43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40"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441" name="Shape 441"/>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
        <p:nvSpPr>
          <p:cNvPr id="442" name="Shape 442"/>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444" name="Shape 444"/>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45"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46" name="Shape 446"/>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
        <p:nvSpPr>
          <p:cNvPr id="447" name="Shape 447"/>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pic>
        <p:nvPicPr>
          <p:cNvPr id="448" name="environment.tiff"/>
          <p:cNvPicPr>
            <a:picLocks noChangeAspect="1"/>
          </p:cNvPicPr>
          <p:nvPr/>
        </p:nvPicPr>
        <p:blipFill>
          <a:blip r:embed="rId3">
            <a:extLst/>
          </a:blip>
          <a:stretch>
            <a:fillRect/>
          </a:stretch>
        </p:blipFill>
        <p:spPr>
          <a:xfrm>
            <a:off x="460809" y="1011039"/>
            <a:ext cx="13454782" cy="122081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450" name="Shape 45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51"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52" name="Shape 452"/>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
        <p:nvSpPr>
          <p:cNvPr id="453" name="Shape 453"/>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pic>
        <p:nvPicPr>
          <p:cNvPr id="454" name="agent_terminology.tiff"/>
          <p:cNvPicPr>
            <a:picLocks noChangeAspect="1"/>
          </p:cNvPicPr>
          <p:nvPr/>
        </p:nvPicPr>
        <p:blipFill>
          <a:blip r:embed="rId3">
            <a:extLst/>
          </a:blip>
          <a:stretch>
            <a:fillRect/>
          </a:stretch>
        </p:blipFill>
        <p:spPr>
          <a:xfrm>
            <a:off x="518894" y="1011039"/>
            <a:ext cx="23167167" cy="85641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456" name="rationality.tiff"/>
          <p:cNvPicPr>
            <a:picLocks noChangeAspect="1"/>
          </p:cNvPicPr>
          <p:nvPr/>
        </p:nvPicPr>
        <p:blipFill>
          <a:blip r:embed="rId2">
            <a:extLst/>
          </a:blip>
          <a:stretch>
            <a:fillRect/>
          </a:stretch>
        </p:blipFill>
        <p:spPr>
          <a:xfrm>
            <a:off x="818166" y="1011039"/>
            <a:ext cx="13908468" cy="12603858"/>
          </a:xfrm>
          <a:prstGeom prst="rect">
            <a:avLst/>
          </a:prstGeom>
          <a:ln w="12700">
            <a:miter lim="400000"/>
          </a:ln>
        </p:spPr>
      </p:pic>
      <p:sp>
        <p:nvSpPr>
          <p:cNvPr id="457" name="Shape 45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58"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459" name="Shape 459"/>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
        <p:nvSpPr>
          <p:cNvPr id="460" name="Shape 460"/>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462" name="Shape 462"/>
          <p:cNvSpPr/>
          <p:nvPr/>
        </p:nvSpPr>
        <p:spPr>
          <a:xfrm>
            <a:off x="571500" y="1909010"/>
            <a:ext cx="23061956" cy="19537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Neue Light"/>
                <a:ea typeface="Helvetica Neue Light"/>
                <a:cs typeface="Helvetica Neue Light"/>
                <a:sym typeface="Helvetica Neue Light"/>
              </a:defRPr>
            </a:pPr>
            <a:r>
              <a:t>An agent is:</a:t>
            </a:r>
          </a:p>
          <a:p>
            <a:pPr marL="488461" indent="-488461">
              <a:buSzPct val="75000"/>
              <a:buChar char="•"/>
              <a:defRPr sz="4000">
                <a:latin typeface="Helvetica Neue Light"/>
                <a:ea typeface="Helvetica Neue Light"/>
                <a:cs typeface="Helvetica Neue Light"/>
                <a:sym typeface="Helvetica Neue Light"/>
              </a:defRPr>
            </a:pPr>
            <a:r>
              <a:t>a discrete entity with its own behaviors, decision making rules, and goals;</a:t>
            </a:r>
          </a:p>
          <a:p>
            <a:pPr marL="488461" indent="-488461">
              <a:buSzPct val="75000"/>
              <a:buChar char="•"/>
              <a:defRPr sz="4000">
                <a:latin typeface="Helvetica Neue Light"/>
                <a:ea typeface="Helvetica Neue Light"/>
                <a:cs typeface="Helvetica Neue Light"/>
                <a:sym typeface="Helvetica Neue Light"/>
              </a:defRPr>
            </a:pPr>
            <a:r>
              <a:t>an autonomous entity, with a capability to adapt and modify its behaviors</a:t>
            </a:r>
          </a:p>
        </p:txBody>
      </p:sp>
      <p:sp>
        <p:nvSpPr>
          <p:cNvPr id="463" name="Shape 46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6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65" name="Shape 465"/>
          <p:cNvSpPr/>
          <p:nvPr/>
        </p:nvSpPr>
        <p:spPr>
          <a:xfrm>
            <a:off x="469900" y="1054099"/>
            <a:ext cx="14662723" cy="6819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431800" indent="-381000">
              <a:defRPr sz="4500">
                <a:latin typeface="Helvetica Neue Light"/>
                <a:ea typeface="Helvetica Neue Light"/>
                <a:cs typeface="Helvetica Neue Light"/>
                <a:sym typeface="Helvetica Neue Light"/>
              </a:defRPr>
            </a:lvl1pPr>
          </a:lstStyle>
          <a:p>
            <a:pPr/>
            <a:r>
              <a:t>What Is An Agent? </a:t>
            </a:r>
          </a:p>
        </p:txBody>
      </p:sp>
      <p:sp>
        <p:nvSpPr>
          <p:cNvPr id="466" name="Shape 466"/>
          <p:cNvSpPr/>
          <p:nvPr/>
        </p:nvSpPr>
        <p:spPr>
          <a:xfrm>
            <a:off x="571500" y="5440650"/>
            <a:ext cx="23061956" cy="2576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latin typeface="Helvetica Neue Light"/>
                <a:ea typeface="Helvetica Neue Light"/>
                <a:cs typeface="Helvetica Neue Light"/>
                <a:sym typeface="Helvetica Neue Light"/>
              </a:defRPr>
            </a:pPr>
            <a:r>
              <a:t>Examples:</a:t>
            </a:r>
          </a:p>
          <a:p>
            <a:pPr marL="488461" indent="-488461">
              <a:buSzPct val="75000"/>
              <a:buChar char="•"/>
              <a:defRPr sz="4000">
                <a:latin typeface="Helvetica Neue Light"/>
                <a:ea typeface="Helvetica Neue Light"/>
                <a:cs typeface="Helvetica Neue Light"/>
                <a:sym typeface="Helvetica Neue Light"/>
              </a:defRPr>
            </a:pPr>
            <a:r>
              <a:t>People, groups, communities, organizations;</a:t>
            </a:r>
          </a:p>
          <a:p>
            <a:pPr marL="488461" indent="-488461">
              <a:buSzPct val="75000"/>
              <a:buChar char="•"/>
              <a:defRPr sz="4000">
                <a:latin typeface="Helvetica Neue Light"/>
                <a:ea typeface="Helvetica Neue Light"/>
                <a:cs typeface="Helvetica Neue Light"/>
                <a:sym typeface="Helvetica Neue Light"/>
              </a:defRPr>
            </a:pPr>
            <a:r>
              <a:t>Social insects, swarms;</a:t>
            </a:r>
          </a:p>
          <a:p>
            <a:pPr marL="488461" indent="-488461">
              <a:buSzPct val="75000"/>
              <a:buChar char="•"/>
              <a:defRPr sz="4000">
                <a:latin typeface="Helvetica Neue Light"/>
                <a:ea typeface="Helvetica Neue Light"/>
                <a:cs typeface="Helvetica Neue Light"/>
                <a:sym typeface="Helvetica Neue Light"/>
              </a:defRPr>
            </a:pPr>
            <a:r>
              <a:t>Robots, systems of collaborating robots.</a:t>
            </a:r>
          </a:p>
        </p:txBody>
      </p:sp>
      <p:sp>
        <p:nvSpPr>
          <p:cNvPr id="467" name="Shape 467"/>
          <p:cNvSpPr/>
          <p:nvPr/>
        </p:nvSpPr>
        <p:spPr>
          <a:xfrm>
            <a:off x="564871" y="4035762"/>
            <a:ext cx="22246738" cy="1231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0800">
              <a:defRPr sz="4000">
                <a:latin typeface="Helvetica Neue Light"/>
                <a:ea typeface="Helvetica Neue Light"/>
                <a:cs typeface="Helvetica Neue Light"/>
                <a:sym typeface="Helvetica Neue Light"/>
              </a:defRPr>
            </a:pPr>
            <a:r>
              <a:t>Agents: </a:t>
            </a:r>
          </a:p>
          <a:p>
            <a:pPr marL="488461" indent="-488461" defTabSz="825500">
              <a:buSzPct val="75000"/>
              <a:buChar char="•"/>
              <a:defRPr sz="4000">
                <a:latin typeface="Helvetica Light"/>
                <a:ea typeface="Helvetica Light"/>
                <a:cs typeface="Helvetica Light"/>
                <a:sym typeface="Helvetica Light"/>
              </a:defRPr>
            </a:pPr>
            <a:r>
              <a:t>vary by their attributes and available accumulated resources;</a:t>
            </a:r>
          </a:p>
        </p:txBody>
      </p:sp>
      <p:sp>
        <p:nvSpPr>
          <p:cNvPr id="468" name="Shape 468"/>
          <p:cNvSpPr/>
          <p:nvPr/>
        </p:nvSpPr>
        <p:spPr>
          <a:xfrm>
            <a:off x="527265" y="8189703"/>
            <a:ext cx="16722374"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4000">
                <a:latin typeface="Helvetica Light"/>
                <a:ea typeface="Helvetica Light"/>
                <a:cs typeface="Helvetica Light"/>
                <a:sym typeface="Helvetica Light"/>
              </a:defRPr>
            </a:pPr>
            <a:r>
              <a:t>Decision rules vary by agent</a:t>
            </a:r>
          </a:p>
          <a:p>
            <a:pPr marL="610576" indent="-610576" defTabSz="825500">
              <a:buSzPct val="75000"/>
              <a:buChar char="•"/>
              <a:defRPr sz="4000">
                <a:latin typeface="Helvetica Light"/>
                <a:ea typeface="Helvetica Light"/>
                <a:cs typeface="Helvetica Light"/>
                <a:sym typeface="Helvetica Light"/>
              </a:defRPr>
            </a:pPr>
            <a:r>
              <a:t>Sophistication of rules;</a:t>
            </a:r>
          </a:p>
          <a:p>
            <a:pPr marL="610576" indent="-610576" defTabSz="825500">
              <a:buSzPct val="75000"/>
              <a:buChar char="•"/>
              <a:defRPr sz="4000">
                <a:latin typeface="Helvetica Light"/>
                <a:ea typeface="Helvetica Light"/>
                <a:cs typeface="Helvetica Light"/>
                <a:sym typeface="Helvetica Light"/>
              </a:defRPr>
            </a:pPr>
            <a:r>
              <a:t>Cognitive “load”;</a:t>
            </a:r>
          </a:p>
          <a:p>
            <a:pPr marL="610576" indent="-610576" defTabSz="825500">
              <a:buSzPct val="75000"/>
              <a:buChar char="•"/>
              <a:defRPr sz="4000">
                <a:latin typeface="Helvetica Light"/>
                <a:ea typeface="Helvetica Light"/>
                <a:cs typeface="Helvetica Light"/>
                <a:sym typeface="Helvetica Light"/>
              </a:defRPr>
            </a:pPr>
            <a:r>
              <a:t>Internal models of the external world;</a:t>
            </a:r>
          </a:p>
          <a:p>
            <a:pPr marL="610576" indent="-610576" defTabSz="825500">
              <a:buSzPct val="75000"/>
              <a:buChar char="•"/>
              <a:defRPr sz="4000">
                <a:latin typeface="Helvetica Light"/>
                <a:ea typeface="Helvetica Light"/>
                <a:cs typeface="Helvetica Light"/>
                <a:sym typeface="Helvetica Light"/>
              </a:defRPr>
            </a:pPr>
            <a:r>
              <a:t>Memory employed.</a:t>
            </a:r>
          </a:p>
        </p:txBody>
      </p:sp>
      <p:sp>
        <p:nvSpPr>
          <p:cNvPr id="469" name="Shape 469"/>
          <p:cNvSpPr/>
          <p:nvPr/>
        </p:nvSpPr>
        <p:spPr>
          <a:xfrm>
            <a:off x="9701982" y="11334491"/>
            <a:ext cx="14451585"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4000">
                <a:latin typeface="Helvetica Light"/>
                <a:ea typeface="Helvetica Light"/>
                <a:cs typeface="Helvetica Light"/>
                <a:sym typeface="Helvetica Light"/>
              </a:defRPr>
            </a:pPr>
            <a:r>
              <a:t>What is the effect of agent diversity on the system?</a:t>
            </a:r>
          </a:p>
          <a:p>
            <a:pPr marL="610576" indent="-610576" defTabSz="825500">
              <a:buSzPct val="75000"/>
              <a:buChar char="•"/>
              <a:defRPr sz="4000">
                <a:latin typeface="Helvetica Light"/>
                <a:ea typeface="Helvetica Light"/>
                <a:cs typeface="Helvetica Light"/>
                <a:sym typeface="Helvetica Light"/>
              </a:defRPr>
            </a:pPr>
            <a:r>
              <a:t>Do certain types of agents dominate?</a:t>
            </a:r>
          </a:p>
          <a:p>
            <a:pPr marL="610576" indent="-610576" defTabSz="825500">
              <a:buSzPct val="75000"/>
              <a:buChar char="•"/>
              <a:defRPr sz="4000">
                <a:latin typeface="Helvetica Light"/>
                <a:ea typeface="Helvetica Light"/>
                <a:cs typeface="Helvetica Light"/>
                <a:sym typeface="Helvetica Light"/>
              </a:defRPr>
            </a:pPr>
            <a:r>
              <a:t>Does the system evolve toward a stable mix of agent types?</a:t>
            </a:r>
          </a:p>
        </p:txBody>
      </p:sp>
      <p:sp>
        <p:nvSpPr>
          <p:cNvPr id="470" name="Shape 470"/>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2"/>
                                        </p:tgtEl>
                                        <p:attrNameLst>
                                          <p:attrName>style.visibility</p:attrName>
                                        </p:attrNameLst>
                                      </p:cBhvr>
                                      <p:to>
                                        <p:strVal val="visible"/>
                                      </p:to>
                                    </p:set>
                                    <p:animEffect filter="dissolve" transition="in">
                                      <p:cBhvr>
                                        <p:cTn id="7" dur="1000"/>
                                        <p:tgtEl>
                                          <p:spTgt spid="46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67"/>
                                        </p:tgtEl>
                                        <p:attrNameLst>
                                          <p:attrName>style.visibility</p:attrName>
                                        </p:attrNameLst>
                                      </p:cBhvr>
                                      <p:to>
                                        <p:strVal val="visible"/>
                                      </p:to>
                                    </p:set>
                                    <p:animEffect filter="dissolve" transition="in">
                                      <p:cBhvr>
                                        <p:cTn id="12" dur="1000"/>
                                        <p:tgtEl>
                                          <p:spTgt spid="46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466"/>
                                        </p:tgtEl>
                                        <p:attrNameLst>
                                          <p:attrName>style.visibility</p:attrName>
                                        </p:attrNameLst>
                                      </p:cBhvr>
                                      <p:to>
                                        <p:strVal val="visible"/>
                                      </p:to>
                                    </p:set>
                                    <p:animEffect filter="dissolve" transition="in">
                                      <p:cBhvr>
                                        <p:cTn id="17" dur="1000"/>
                                        <p:tgtEl>
                                          <p:spTgt spid="46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468"/>
                                        </p:tgtEl>
                                        <p:attrNameLst>
                                          <p:attrName>style.visibility</p:attrName>
                                        </p:attrNameLst>
                                      </p:cBhvr>
                                      <p:to>
                                        <p:strVal val="visible"/>
                                      </p:to>
                                    </p:set>
                                    <p:animEffect filter="dissolve" transition="in">
                                      <p:cBhvr>
                                        <p:cTn id="22" dur="1000"/>
                                        <p:tgtEl>
                                          <p:spTgt spid="46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469"/>
                                        </p:tgtEl>
                                        <p:attrNameLst>
                                          <p:attrName>style.visibility</p:attrName>
                                        </p:attrNameLst>
                                      </p:cBhvr>
                                      <p:to>
                                        <p:strVal val="visible"/>
                                      </p:to>
                                    </p:set>
                                    <p:animEffect filter="dissolve" transition="in">
                                      <p:cBhvr>
                                        <p:cTn id="27" dur="1000"/>
                                        <p:tgtEl>
                                          <p:spTgt spid="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4"/>
      <p:bldP build="whole" bldLvl="1" animBg="1" rev="0" advAuto="0" spid="469" grpId="5"/>
      <p:bldP build="whole" bldLvl="1" animBg="1" rev="0" advAuto="0" spid="462" grpId="1"/>
      <p:bldP build="whole" bldLvl="1" animBg="1" rev="0" advAuto="0" spid="466" grpId="3"/>
      <p:bldP build="whole" bldLvl="1" animBg="1" rev="0" advAuto="0" spid="467" grpId="2"/>
    </p:bldLst>
  </p:timing>
</p:sld>
</file>

<file path=ppt/slides/slide3.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236" name="Shape 236"/>
          <p:cNvSpPr/>
          <p:nvPr/>
        </p:nvSpPr>
        <p:spPr>
          <a:xfrm>
            <a:off x="1587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pic>
        <p:nvPicPr>
          <p:cNvPr id="237" name="lifetime.tiff"/>
          <p:cNvPicPr>
            <a:picLocks noChangeAspect="1"/>
          </p:cNvPicPr>
          <p:nvPr/>
        </p:nvPicPr>
        <p:blipFill>
          <a:blip r:embed="rId2">
            <a:extLst/>
          </a:blip>
          <a:stretch>
            <a:fillRect/>
          </a:stretch>
        </p:blipFill>
        <p:spPr>
          <a:xfrm>
            <a:off x="5383227" y="886247"/>
            <a:ext cx="13438502" cy="12547451"/>
          </a:xfrm>
          <a:prstGeom prst="rect">
            <a:avLst/>
          </a:prstGeom>
          <a:ln w="12700">
            <a:miter lim="400000"/>
          </a:ln>
        </p:spPr>
      </p:pic>
      <p:sp>
        <p:nvSpPr>
          <p:cNvPr id="238" name="Shape 23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3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240" name="Shape 240"/>
          <p:cNvSpPr/>
          <p:nvPr/>
        </p:nvSpPr>
        <p:spPr>
          <a:xfrm>
            <a:off x="19466619" y="318095"/>
            <a:ext cx="4625281" cy="1392338"/>
          </a:xfrm>
          <a:prstGeom prst="wedgeEllipseCallout">
            <a:avLst>
              <a:gd name="adj1" fmla="val -182030"/>
              <a:gd name="adj2" fmla="val 33613"/>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448 Mt in 2015</a:t>
            </a:r>
          </a:p>
        </p:txBody>
      </p:sp>
      <p:sp>
        <p:nvSpPr>
          <p:cNvPr id="241" name="Shape 241"/>
          <p:cNvSpPr/>
          <p:nvPr/>
        </p:nvSpPr>
        <p:spPr>
          <a:xfrm>
            <a:off x="19034819" y="2324695"/>
            <a:ext cx="5257702" cy="4897835"/>
          </a:xfrm>
          <a:prstGeom prst="wedgeEllipseCallout">
            <a:avLst>
              <a:gd name="adj1" fmla="val -141678"/>
              <a:gd name="adj2" fmla="val -35210"/>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r>
              <a:t>Average usetime: 5 years</a:t>
            </a:r>
          </a:p>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p>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r>
              <a:t>Average lifetime:</a:t>
            </a:r>
          </a:p>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r>
              <a:t>500 - 5,000 years</a:t>
            </a:r>
          </a:p>
        </p:txBody>
      </p:sp>
      <p:sp>
        <p:nvSpPr>
          <p:cNvPr id="242" name="Shape 242"/>
          <p:cNvSpPr/>
          <p:nvPr/>
        </p:nvSpPr>
        <p:spPr>
          <a:xfrm>
            <a:off x="13089892" y="13258800"/>
            <a:ext cx="1107015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https://www.nationalgeographic.com/magazine/2018/06/plastic-planet-waste-pollution-trash-crisis/</a:t>
            </a:r>
          </a:p>
        </p:txBody>
      </p:sp>
      <p:sp>
        <p:nvSpPr>
          <p:cNvPr id="243" name="Shape 243"/>
          <p:cNvSpPr/>
          <p:nvPr/>
        </p:nvSpPr>
        <p:spPr>
          <a:xfrm>
            <a:off x="240407" y="1242813"/>
            <a:ext cx="4468317"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i="1" sz="3200"/>
            </a:pPr>
            <a:r>
              <a:t>A LIFETIME OF PLASTIC</a:t>
            </a:r>
          </a:p>
          <a:p>
            <a:pPr>
              <a:defRPr i="1" sz="3000"/>
            </a:pPr>
            <a:r>
              <a:t>The first plastics made from fossil fuels are just over a century old.They came into widespread use after World War II and are found today in everything from cars to medical devices to food packaging. Their useful lifetime varies. Once disposed of, they break down into smaller fragments that linger for centuries.</a:t>
            </a:r>
          </a:p>
        </p:txBody>
      </p:sp>
      <p:sp>
        <p:nvSpPr>
          <p:cNvPr id="244" name="Shape 244"/>
          <p:cNvSpPr/>
          <p:nvPr/>
        </p:nvSpPr>
        <p:spPr>
          <a:xfrm>
            <a:off x="357361" y="12890500"/>
            <a:ext cx="4234409"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a:solidFill>
                  <a:srgbClr val="999999"/>
                </a:solidFill>
              </a:defRPr>
            </a:pPr>
            <a:r>
              <a:t>JASON TREAT AND RYAN WILLIAMS, NGM STAFF</a:t>
            </a:r>
          </a:p>
          <a:p>
            <a:pPr>
              <a:defRPr i="1">
                <a:solidFill>
                  <a:srgbClr val="999999"/>
                </a:solidFill>
              </a:defRPr>
            </a:pPr>
            <a:r>
              <a:t>SOURCE: ROLAND GEYER, UNIVERSITY OF CALIFORNIA, SANTA BARBARA</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pic>
        <p:nvPicPr>
          <p:cNvPr id="472" name=""/>
          <p:cNvPicPr>
            <a:picLocks noChangeAspect="0"/>
          </p:cNvPicPr>
          <p:nvPr/>
        </p:nvPicPr>
        <p:blipFill>
          <a:blip r:embed="rId2">
            <a:extLst/>
          </a:blip>
          <a:stretch>
            <a:fillRect/>
          </a:stretch>
        </p:blipFill>
        <p:spPr>
          <a:xfrm>
            <a:off x="6908030" y="2879892"/>
            <a:ext cx="7405769" cy="1403164"/>
          </a:xfrm>
          <a:prstGeom prst="rect">
            <a:avLst/>
          </a:prstGeom>
          <a:effectLst>
            <a:outerShdw sx="100000" sy="100000" kx="0" ky="0" algn="b" rotWithShape="0" blurRad="38100" dist="25400" dir="5400000">
              <a:srgbClr val="000000">
                <a:alpha val="50000"/>
              </a:srgbClr>
            </a:outerShdw>
          </a:effectLst>
        </p:spPr>
      </p:pic>
      <p:pic>
        <p:nvPicPr>
          <p:cNvPr id="473" name=""/>
          <p:cNvPicPr>
            <a:picLocks noChangeAspect="0"/>
          </p:cNvPicPr>
          <p:nvPr/>
        </p:nvPicPr>
        <p:blipFill>
          <a:blip r:embed="rId3">
            <a:extLst/>
          </a:blip>
          <a:stretch>
            <a:fillRect/>
          </a:stretch>
        </p:blipFill>
        <p:spPr>
          <a:xfrm>
            <a:off x="6908030" y="5689845"/>
            <a:ext cx="7405769" cy="1403164"/>
          </a:xfrm>
          <a:prstGeom prst="rect">
            <a:avLst/>
          </a:prstGeom>
          <a:effectLst>
            <a:outerShdw sx="100000" sy="100000" kx="0" ky="0" algn="b" rotWithShape="0" blurRad="38100" dist="25400" dir="5400000">
              <a:srgbClr val="000000">
                <a:alpha val="50000"/>
              </a:srgbClr>
            </a:outerShdw>
          </a:effectLst>
        </p:spPr>
      </p:pic>
      <p:pic>
        <p:nvPicPr>
          <p:cNvPr id="474" name=""/>
          <p:cNvPicPr>
            <a:picLocks noChangeAspect="0"/>
          </p:cNvPicPr>
          <p:nvPr/>
        </p:nvPicPr>
        <p:blipFill>
          <a:blip r:embed="rId4">
            <a:extLst/>
          </a:blip>
          <a:stretch>
            <a:fillRect/>
          </a:stretch>
        </p:blipFill>
        <p:spPr>
          <a:xfrm>
            <a:off x="6908030" y="8499797"/>
            <a:ext cx="7405769" cy="1403164"/>
          </a:xfrm>
          <a:prstGeom prst="rect">
            <a:avLst/>
          </a:prstGeom>
          <a:effectLst>
            <a:outerShdw sx="100000" sy="100000" kx="0" ky="0" algn="b" rotWithShape="0" blurRad="38100" dist="25400" dir="5400000">
              <a:srgbClr val="000000">
                <a:alpha val="50000"/>
              </a:srgbClr>
            </a:outerShdw>
          </a:effectLst>
        </p:spPr>
      </p:pic>
      <p:sp>
        <p:nvSpPr>
          <p:cNvPr id="475" name="Shape 475"/>
          <p:cNvSpPr/>
          <p:nvPr/>
        </p:nvSpPr>
        <p:spPr>
          <a:xfrm rot="5400000">
            <a:off x="7544813" y="4323935"/>
            <a:ext cx="2408921" cy="1270001"/>
          </a:xfrm>
          <a:prstGeom prst="rightArrow">
            <a:avLst>
              <a:gd name="adj1" fmla="val 32000"/>
              <a:gd name="adj2" fmla="val 64000"/>
            </a:avLst>
          </a:prstGeom>
          <a:solidFill>
            <a:srgbClr val="5D9F9E">
              <a:alpha val="77586"/>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476" name="Shape 476"/>
          <p:cNvSpPr/>
          <p:nvPr/>
        </p:nvSpPr>
        <p:spPr>
          <a:xfrm>
            <a:off x="8553051" y="4437134"/>
            <a:ext cx="243433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000">
                <a:latin typeface="Helvetica Light"/>
                <a:ea typeface="Helvetica Light"/>
                <a:cs typeface="Helvetica Light"/>
                <a:sym typeface="Helvetica Light"/>
              </a:defRPr>
            </a:lvl1pPr>
          </a:lstStyle>
          <a:p>
            <a:pPr/>
            <a:r>
              <a:t>+ Memory</a:t>
            </a:r>
          </a:p>
        </p:txBody>
      </p:sp>
      <p:sp>
        <p:nvSpPr>
          <p:cNvPr id="477" name="Shape 477"/>
          <p:cNvSpPr/>
          <p:nvPr/>
        </p:nvSpPr>
        <p:spPr>
          <a:xfrm rot="5400000">
            <a:off x="7544813" y="7086600"/>
            <a:ext cx="2408921" cy="1270000"/>
          </a:xfrm>
          <a:prstGeom prst="rightArrow">
            <a:avLst>
              <a:gd name="adj1" fmla="val 32000"/>
              <a:gd name="adj2" fmla="val 64000"/>
            </a:avLst>
          </a:prstGeom>
          <a:solidFill>
            <a:srgbClr val="5D9F9E">
              <a:alpha val="77586"/>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478" name="Shape 478"/>
          <p:cNvSpPr/>
          <p:nvPr/>
        </p:nvSpPr>
        <p:spPr>
          <a:xfrm>
            <a:off x="8521253" y="7175232"/>
            <a:ext cx="287782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000">
                <a:latin typeface="Helvetica Light"/>
                <a:ea typeface="Helvetica Light"/>
                <a:cs typeface="Helvetica Light"/>
                <a:sym typeface="Helvetica Light"/>
              </a:defRPr>
            </a:lvl1pPr>
          </a:lstStyle>
          <a:p>
            <a:pPr/>
            <a:r>
              <a:t>+ Autonomy</a:t>
            </a:r>
          </a:p>
        </p:txBody>
      </p:sp>
      <p:sp>
        <p:nvSpPr>
          <p:cNvPr id="479" name="Shape 479"/>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80" name="Mari_Logo1.jpg"/>
          <p:cNvPicPr>
            <a:picLocks noChangeAspect="1"/>
          </p:cNvPicPr>
          <p:nvPr/>
        </p:nvPicPr>
        <p:blipFill>
          <a:blip r:embed="rId5">
            <a:extLst/>
          </a:blip>
          <a:stretch>
            <a:fillRect/>
          </a:stretch>
        </p:blipFill>
        <p:spPr>
          <a:xfrm>
            <a:off x="23455572" y="91975"/>
            <a:ext cx="933017" cy="765474"/>
          </a:xfrm>
          <a:prstGeom prst="rect">
            <a:avLst/>
          </a:prstGeom>
          <a:ln w="12700">
            <a:miter lim="400000"/>
          </a:ln>
        </p:spPr>
      </p:pic>
      <p:sp>
        <p:nvSpPr>
          <p:cNvPr id="481" name="Shape 481"/>
          <p:cNvSpPr/>
          <p:nvPr/>
        </p:nvSpPr>
        <p:spPr>
          <a:xfrm>
            <a:off x="469900" y="1054099"/>
            <a:ext cx="14662723" cy="6819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431800" indent="-381000">
              <a:defRPr sz="4500">
                <a:latin typeface="Helvetica Neue Light"/>
                <a:ea typeface="Helvetica Neue Light"/>
                <a:cs typeface="Helvetica Neue Light"/>
                <a:sym typeface="Helvetica Neue Light"/>
              </a:defRPr>
            </a:lvl1pPr>
          </a:lstStyle>
          <a:p>
            <a:pPr/>
            <a:r>
              <a:t>What Is An Agent? </a:t>
            </a:r>
          </a:p>
        </p:txBody>
      </p:sp>
      <p:sp>
        <p:nvSpPr>
          <p:cNvPr id="482" name="Shape 482"/>
          <p:cNvSpPr/>
          <p:nvPr/>
        </p:nvSpPr>
        <p:spPr>
          <a:xfrm>
            <a:off x="17362534" y="8747442"/>
            <a:ext cx="5842342" cy="467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5000">
                <a:latin typeface="Helvetica Light"/>
                <a:ea typeface="Helvetica Light"/>
                <a:cs typeface="Helvetica Light"/>
                <a:sym typeface="Helvetica Light"/>
              </a:defRPr>
            </a:pPr>
            <a:r>
              <a:t>Agent</a:t>
            </a:r>
          </a:p>
          <a:p>
            <a:pPr marL="610576" indent="-610576" defTabSz="825500">
              <a:buSzPct val="75000"/>
              <a:buChar char="•"/>
              <a:defRPr sz="5000">
                <a:latin typeface="Helvetica Light"/>
                <a:ea typeface="Helvetica Light"/>
                <a:cs typeface="Helvetica Light"/>
                <a:sym typeface="Helvetica Light"/>
              </a:defRPr>
            </a:pPr>
            <a:r>
              <a:t>Attributes</a:t>
            </a:r>
          </a:p>
          <a:p>
            <a:pPr marL="610576" indent="-610576" defTabSz="825500">
              <a:buSzPct val="75000"/>
              <a:buChar char="•"/>
              <a:defRPr sz="5000">
                <a:latin typeface="Helvetica Light"/>
                <a:ea typeface="Helvetica Light"/>
                <a:cs typeface="Helvetica Light"/>
                <a:sym typeface="Helvetica Light"/>
              </a:defRPr>
            </a:pPr>
            <a:r>
              <a:t>Rules of behavior</a:t>
            </a:r>
          </a:p>
          <a:p>
            <a:pPr marL="610576" indent="-610576" defTabSz="825500">
              <a:buSzPct val="75000"/>
              <a:buChar char="•"/>
              <a:defRPr sz="5000">
                <a:latin typeface="Helvetica Light"/>
                <a:ea typeface="Helvetica Light"/>
                <a:cs typeface="Helvetica Light"/>
                <a:sym typeface="Helvetica Light"/>
              </a:defRPr>
            </a:pPr>
            <a:r>
              <a:t>Memory</a:t>
            </a:r>
          </a:p>
          <a:p>
            <a:pPr marL="610576" indent="-610576" defTabSz="825500">
              <a:buSzPct val="75000"/>
              <a:buChar char="•"/>
              <a:defRPr sz="5000">
                <a:latin typeface="Helvetica Light"/>
                <a:ea typeface="Helvetica Light"/>
                <a:cs typeface="Helvetica Light"/>
                <a:sym typeface="Helvetica Light"/>
              </a:defRPr>
            </a:pPr>
            <a:r>
              <a:t>Sophistication</a:t>
            </a:r>
          </a:p>
          <a:p>
            <a:pPr marL="610576" indent="-610576" defTabSz="825500">
              <a:buSzPct val="75000"/>
              <a:buChar char="•"/>
              <a:defRPr sz="5000">
                <a:latin typeface="Helvetica Light"/>
                <a:ea typeface="Helvetica Light"/>
                <a:cs typeface="Helvetica Light"/>
                <a:sym typeface="Helvetica Light"/>
              </a:defRPr>
            </a:pPr>
            <a:r>
              <a:t>Resources</a:t>
            </a:r>
          </a:p>
        </p:txBody>
      </p:sp>
      <p:sp>
        <p:nvSpPr>
          <p:cNvPr id="483" name="Shape 483"/>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2"/>
                                        </p:tgtEl>
                                        <p:attrNameLst>
                                          <p:attrName>style.visibility</p:attrName>
                                        </p:attrNameLst>
                                      </p:cBhvr>
                                      <p:to>
                                        <p:strVal val="visible"/>
                                      </p:to>
                                    </p:set>
                                    <p:animEffect filter="dissolve" transition="in">
                                      <p:cBhvr>
                                        <p:cTn id="7"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2"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485"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86" name="Mari_Logo1.jpg"/>
          <p:cNvPicPr>
            <a:picLocks noChangeAspect="1"/>
          </p:cNvPicPr>
          <p:nvPr/>
        </p:nvPicPr>
        <p:blipFill>
          <a:blip r:embed="rId3">
            <a:extLst/>
          </a:blip>
          <a:stretch>
            <a:fillRect/>
          </a:stretch>
        </p:blipFill>
        <p:spPr>
          <a:xfrm>
            <a:off x="23430172" y="12309375"/>
            <a:ext cx="933017" cy="765474"/>
          </a:xfrm>
          <a:prstGeom prst="rect">
            <a:avLst/>
          </a:prstGeom>
          <a:ln w="12700">
            <a:miter lim="400000"/>
          </a:ln>
        </p:spPr>
      </p:pic>
      <p:sp>
        <p:nvSpPr>
          <p:cNvPr id="487" name="Shape 487"/>
          <p:cNvSpPr/>
          <p:nvPr/>
        </p:nvSpPr>
        <p:spPr>
          <a:xfrm>
            <a:off x="12090260" y="10843783"/>
            <a:ext cx="12052778" cy="27472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Light"/>
                <a:ea typeface="Helvetica Neue Light"/>
                <a:cs typeface="Helvetica Neue Light"/>
                <a:sym typeface="Helvetica Neue Light"/>
              </a:defRPr>
            </a:pPr>
            <a:r>
              <a:t>Hans-Peter Plag &amp; Shelley Jules-Plag</a:t>
            </a:r>
          </a:p>
          <a:p>
            <a:pPr defTabSz="825500">
              <a:defRPr sz="5800">
                <a:latin typeface="Helvetica Neue Light"/>
                <a:ea typeface="Helvetica Neue Light"/>
                <a:cs typeface="Helvetica Neue Light"/>
                <a:sym typeface="Helvetica Neue Light"/>
              </a:defRPr>
            </a:pPr>
            <a:r>
              <a:t>Old Dominion University</a:t>
            </a:r>
          </a:p>
          <a:p>
            <a:pPr defTabSz="825500">
              <a:defRPr sz="5800">
                <a:latin typeface="Helvetica Neue Light"/>
                <a:ea typeface="Helvetica Neue Light"/>
                <a:cs typeface="Helvetica Neue Light"/>
                <a:sym typeface="Helvetica Neue Light"/>
              </a:defRPr>
            </a:pPr>
            <a:r>
              <a:t>Norfolk, VA, USA</a:t>
            </a:r>
          </a:p>
        </p:txBody>
      </p:sp>
      <p:sp>
        <p:nvSpPr>
          <p:cNvPr id="488" name="Shape 488"/>
          <p:cNvSpPr/>
          <p:nvPr/>
        </p:nvSpPr>
        <p:spPr>
          <a:xfrm>
            <a:off x="367376" y="431800"/>
            <a:ext cx="2364924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A Taxonomy for the Global Digital Ecosystem: Intelligent Semantic Data Agents for Marine Debris Data and Internet of Data</a:t>
            </a:r>
          </a:p>
        </p:txBody>
      </p:sp>
      <p:sp>
        <p:nvSpPr>
          <p:cNvPr id="489" name="Shape 489"/>
          <p:cNvSpPr/>
          <p:nvPr/>
        </p:nvSpPr>
        <p:spPr>
          <a:xfrm>
            <a:off x="565100" y="4441422"/>
            <a:ext cx="23253800" cy="3484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04800" indent="-304800">
              <a:buClr>
                <a:srgbClr val="000000"/>
              </a:buClr>
              <a:buSzPct val="100000"/>
              <a:buChar char="•"/>
              <a:defRPr sz="5500">
                <a:latin typeface="Helvetica Neue Light"/>
                <a:ea typeface="Helvetica Neue Light"/>
                <a:cs typeface="Helvetica Neue Light"/>
                <a:sym typeface="Helvetica Neue Light"/>
              </a:defRPr>
            </a:pPr>
            <a:r>
              <a:t>Marine Litter/Plastic: a Global Catastrophic Risk and A Responsibility</a:t>
            </a:r>
          </a:p>
          <a:p>
            <a:pPr marL="228600" indent="-228600">
              <a:buSzPct val="100000"/>
              <a:buChar char="•"/>
              <a:defRPr sz="5500">
                <a:latin typeface="Helvetica Neue Light"/>
                <a:ea typeface="Helvetica Neue Light"/>
                <a:cs typeface="Helvetica Neue Light"/>
                <a:sym typeface="Helvetica Neue Light"/>
              </a:defRPr>
            </a:pPr>
            <a:r>
              <a:t>Linking Data and Knowledge to Society</a:t>
            </a:r>
          </a:p>
          <a:p>
            <a:pPr marL="228600" indent="-228600">
              <a:buSzPct val="100000"/>
              <a:buChar char="•"/>
              <a:defRPr sz="5500">
                <a:latin typeface="Helvetica Neue Light"/>
                <a:ea typeface="Helvetica Neue Light"/>
                <a:cs typeface="Helvetica Neue Light"/>
                <a:sym typeface="Helvetica Neue Light"/>
              </a:defRPr>
            </a:pPr>
            <a:r>
              <a:t>Change of Concepts</a:t>
            </a:r>
          </a:p>
          <a:p>
            <a:pPr marL="228600" indent="-228600">
              <a:buSzPct val="100000"/>
              <a:buChar char="•"/>
              <a:defRPr sz="5500">
                <a:latin typeface="Helvetica Neue Light"/>
                <a:ea typeface="Helvetica Neue Light"/>
                <a:cs typeface="Helvetica Neue Light"/>
                <a:sym typeface="Helvetica Neue Light"/>
              </a:defRPr>
            </a:pPr>
            <a:r>
              <a:t>Taxonomy of the MDLE</a:t>
            </a:r>
          </a:p>
        </p:txBody>
      </p:sp>
      <p:sp>
        <p:nvSpPr>
          <p:cNvPr id="490" name="Shape 490"/>
          <p:cNvSpPr/>
          <p:nvPr/>
        </p:nvSpPr>
        <p:spPr>
          <a:xfrm>
            <a:off x="933117" y="7912100"/>
            <a:ext cx="7097068" cy="0"/>
          </a:xfrm>
          <a:prstGeom prst="line">
            <a:avLst/>
          </a:prstGeom>
          <a:ln w="50800">
            <a:solidFill>
              <a:srgbClr val="FFFFFF"/>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92" name="Shape 49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93"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494" name="Shape 494"/>
          <p:cNvSpPr/>
          <p:nvPr/>
        </p:nvSpPr>
        <p:spPr>
          <a:xfrm>
            <a:off x="4831736" y="1460499"/>
            <a:ext cx="19153821" cy="942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spcBef>
                <a:spcPts val="1400"/>
              </a:spcBef>
              <a:defRPr sz="4500"/>
            </a:pPr>
            <a:r>
              <a:t>Taxonomy of the MLDE includes initially these domains:</a:t>
            </a:r>
          </a:p>
          <a:p>
            <a:pPr marL="228600" marR="457200" indent="-228600">
              <a:spcBef>
                <a:spcPts val="1400"/>
              </a:spcBef>
              <a:buSzPct val="100000"/>
              <a:buAutoNum type="arabicPeriod" startAt="1"/>
              <a:defRPr sz="4500"/>
            </a:pPr>
            <a:r>
              <a:t> Data Collection Domain (DCD), </a:t>
            </a:r>
          </a:p>
          <a:p>
            <a:pPr marL="228600" marR="457200" indent="-228600">
              <a:spcBef>
                <a:spcPts val="1400"/>
              </a:spcBef>
              <a:buSzPct val="100000"/>
              <a:buAutoNum type="arabicPeriod" startAt="1"/>
              <a:defRPr sz="4500"/>
            </a:pPr>
            <a:r>
              <a:t> Data Processing Domain (DPD) </a:t>
            </a:r>
          </a:p>
          <a:p>
            <a:pPr marL="228600" marR="457200" indent="-228600">
              <a:spcBef>
                <a:spcPts val="1400"/>
              </a:spcBef>
              <a:buSzPct val="100000"/>
              <a:buAutoNum type="arabicPeriod" startAt="1"/>
              <a:defRPr sz="4500"/>
            </a:pPr>
            <a:r>
              <a:t> Data Representation Domain (DRD), </a:t>
            </a:r>
          </a:p>
          <a:p>
            <a:pPr marL="228600" marR="457200" indent="-228600">
              <a:spcBef>
                <a:spcPts val="1400"/>
              </a:spcBef>
              <a:buSzPct val="100000"/>
              <a:buAutoNum type="arabicPeriod" startAt="1"/>
              <a:defRPr sz="4500"/>
            </a:pPr>
            <a:r>
              <a:t> Tool Representation Domain (TRD),</a:t>
            </a:r>
          </a:p>
          <a:p>
            <a:pPr marL="228600" marR="457200" indent="-228600">
              <a:spcBef>
                <a:spcPts val="1400"/>
              </a:spcBef>
              <a:buSzPct val="100000"/>
              <a:buAutoNum type="arabicPeriod" startAt="1"/>
              <a:defRPr sz="4500"/>
            </a:pPr>
            <a:r>
              <a:t> Model Representation Domain (MRD),</a:t>
            </a:r>
          </a:p>
          <a:p>
            <a:pPr marL="228600" marR="457200" indent="-228600">
              <a:spcBef>
                <a:spcPts val="1400"/>
              </a:spcBef>
              <a:buSzPct val="100000"/>
              <a:buAutoNum type="arabicPeriod" startAt="1"/>
              <a:defRPr sz="4500"/>
            </a:pPr>
            <a:r>
              <a:t> Knowledge Representation Domain (KRD),</a:t>
            </a:r>
          </a:p>
          <a:p>
            <a:pPr marL="228600" marR="457200" indent="-228600">
              <a:spcBef>
                <a:spcPts val="1400"/>
              </a:spcBef>
              <a:buSzPct val="100000"/>
              <a:buAutoNum type="arabicPeriod" startAt="1"/>
              <a:defRPr sz="4500"/>
            </a:pPr>
            <a:r>
              <a:t> Best Practices Domain (BPD). </a:t>
            </a:r>
          </a:p>
          <a:p>
            <a:pPr marR="457200">
              <a:spcBef>
                <a:spcPts val="1400"/>
              </a:spcBef>
              <a:defRPr sz="4500"/>
            </a:pPr>
          </a:p>
          <a:p>
            <a:pPr marR="457200">
              <a:spcBef>
                <a:spcPts val="1400"/>
              </a:spcBef>
              <a:defRPr sz="4500"/>
            </a:pPr>
            <a:r>
              <a:t>Each of these domains has classes that consist of a number of families. </a:t>
            </a:r>
          </a:p>
          <a:p>
            <a:pPr marR="457200">
              <a:spcBef>
                <a:spcPts val="1400"/>
              </a:spcBef>
              <a:defRPr sz="4500"/>
            </a:pPr>
            <a:r>
              <a:t>Each family comprises a (potentially large) number species. </a:t>
            </a:r>
          </a:p>
        </p:txBody>
      </p:sp>
      <p:sp>
        <p:nvSpPr>
          <p:cNvPr id="495" name="Shape 495"/>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
        <p:nvSpPr>
          <p:cNvPr id="496" name="Shape 496"/>
          <p:cNvSpPr/>
          <p:nvPr/>
        </p:nvSpPr>
        <p:spPr>
          <a:xfrm>
            <a:off x="565100" y="1435100"/>
            <a:ext cx="3036541" cy="353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Taxonomy:</a:t>
            </a:r>
          </a:p>
          <a:p>
            <a:pPr marL="228600" indent="-228600">
              <a:buSzPct val="100000"/>
              <a:buChar char="•"/>
              <a:defRPr sz="4500"/>
            </a:pPr>
            <a:r>
              <a:t> Domains</a:t>
            </a:r>
          </a:p>
          <a:p>
            <a:pPr marL="228600" indent="-228600">
              <a:buSzPct val="100000"/>
              <a:buChar char="•"/>
              <a:defRPr sz="4500"/>
            </a:pPr>
            <a:r>
              <a:t> Classes</a:t>
            </a:r>
          </a:p>
          <a:p>
            <a:pPr marL="228600" indent="-228600">
              <a:buSzPct val="100000"/>
              <a:buChar char="•"/>
              <a:defRPr sz="4500"/>
            </a:pPr>
            <a:r>
              <a:t> Families</a:t>
            </a:r>
          </a:p>
          <a:p>
            <a:pPr marL="228600" indent="-228600">
              <a:buSzPct val="100000"/>
              <a:buChar char="•"/>
              <a:defRPr sz="4500"/>
            </a:pPr>
            <a:r>
              <a:t> Species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498" name="Shape 49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49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00" name="Shape 500"/>
          <p:cNvSpPr/>
          <p:nvPr/>
        </p:nvSpPr>
        <p:spPr>
          <a:xfrm>
            <a:off x="499715" y="1270000"/>
            <a:ext cx="23773905" cy="1163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spcBef>
                <a:spcPts val="1400"/>
              </a:spcBef>
              <a:defRPr sz="4500"/>
            </a:pPr>
            <a:r>
              <a:t>The domains of the MLDE:</a:t>
            </a:r>
          </a:p>
          <a:p>
            <a:pPr marL="228600" marR="457200" indent="-228600">
              <a:spcBef>
                <a:spcPts val="1400"/>
              </a:spcBef>
              <a:buSzPct val="100000"/>
              <a:buAutoNum type="arabicPeriod" startAt="1"/>
              <a:defRPr sz="4500"/>
            </a:pPr>
            <a:r>
              <a:t> </a:t>
            </a:r>
            <a:r>
              <a:rPr b="1"/>
              <a:t>Data Collection</a:t>
            </a:r>
            <a:r>
              <a:t>: digital (software) agents that collect new data and generate a flow to those species that represent data products;</a:t>
            </a:r>
          </a:p>
          <a:p>
            <a:pPr marL="228600" marR="457200" indent="-228600">
              <a:spcBef>
                <a:spcPts val="1400"/>
              </a:spcBef>
              <a:buSzPct val="100000"/>
              <a:buAutoNum type="arabicPeriod" startAt="1"/>
              <a:defRPr sz="4500"/>
            </a:pPr>
            <a:r>
              <a:t> </a:t>
            </a:r>
            <a:r>
              <a:rPr b="1"/>
              <a:t>Data Processing</a:t>
            </a:r>
            <a:r>
              <a:t>: digital agents that ingest data and generate higher level products;</a:t>
            </a:r>
          </a:p>
          <a:p>
            <a:pPr marL="228600" marR="457200" indent="-228600">
              <a:spcBef>
                <a:spcPts val="1400"/>
              </a:spcBef>
              <a:buSzPct val="100000"/>
              <a:buAutoNum type="arabicPeriod" startAt="1"/>
              <a:defRPr sz="4500"/>
            </a:pPr>
            <a:r>
              <a:t> </a:t>
            </a:r>
            <a:r>
              <a:rPr b="1"/>
              <a:t>Data Representation</a:t>
            </a:r>
            <a:r>
              <a:t>: digital agents that represent data objects and can provide information extracted from these objects, as well as, give access to the data in the objects and receive feedback on data;</a:t>
            </a:r>
          </a:p>
          <a:p>
            <a:pPr marL="228600" marR="457200" indent="-228600">
              <a:spcBef>
                <a:spcPts val="1400"/>
              </a:spcBef>
              <a:buSzPct val="100000"/>
              <a:buAutoNum type="arabicPeriod" startAt="1"/>
              <a:defRPr sz="4500"/>
            </a:pPr>
            <a:r>
              <a:t> </a:t>
            </a:r>
            <a:r>
              <a:rPr b="1"/>
              <a:t>Tool Representation</a:t>
            </a:r>
            <a:r>
              <a:t>: digital agents that give access to models and data processing tools;</a:t>
            </a:r>
          </a:p>
          <a:p>
            <a:pPr marL="228600" marR="457200" indent="-228600">
              <a:spcBef>
                <a:spcPts val="1400"/>
              </a:spcBef>
              <a:buSzPct val="100000"/>
              <a:buAutoNum type="arabicPeriod" startAt="1"/>
              <a:defRPr sz="4500"/>
            </a:pPr>
            <a:r>
              <a:t> </a:t>
            </a:r>
            <a:r>
              <a:rPr b="1"/>
              <a:t>Model Representation</a:t>
            </a:r>
            <a:r>
              <a:t>: digital agents that give access to models, model outputs and can run the models on request;</a:t>
            </a:r>
          </a:p>
          <a:p>
            <a:pPr marL="228600" marR="457200" indent="-228600">
              <a:spcBef>
                <a:spcPts val="1400"/>
              </a:spcBef>
              <a:buSzPct val="100000"/>
              <a:buAutoNum type="arabicPeriod" startAt="1"/>
              <a:defRPr sz="4500"/>
            </a:pPr>
            <a:r>
              <a:t> </a:t>
            </a:r>
            <a:r>
              <a:rPr b="1"/>
              <a:t>Knowledge Representatives</a:t>
            </a:r>
            <a:r>
              <a:t>: digital agents that represent knowledge created by interaction of human and digital agents; </a:t>
            </a:r>
          </a:p>
          <a:p>
            <a:pPr marL="228600" marR="457200" indent="-228600">
              <a:spcBef>
                <a:spcPts val="1400"/>
              </a:spcBef>
              <a:buSzPct val="100000"/>
              <a:buAutoNum type="arabicPeriod" startAt="1"/>
              <a:defRPr sz="4500"/>
            </a:pPr>
            <a:r>
              <a:t> </a:t>
            </a:r>
            <a:r>
              <a:rPr b="1"/>
              <a:t>Best Practices</a:t>
            </a:r>
            <a:r>
              <a:t>: digital agents that represent best and next practices, including their origin, use, and applicability. </a:t>
            </a:r>
          </a:p>
        </p:txBody>
      </p:sp>
      <p:sp>
        <p:nvSpPr>
          <p:cNvPr id="501" name="Shape 501"/>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03" name="Shape 50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0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05" name="Shape 505"/>
          <p:cNvSpPr/>
          <p:nvPr/>
        </p:nvSpPr>
        <p:spPr>
          <a:xfrm>
            <a:off x="587120" y="9952434"/>
            <a:ext cx="23030715"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spcBef>
                <a:spcPts val="1400"/>
              </a:spcBef>
              <a:defRPr sz="4000"/>
            </a:pPr>
            <a:r>
              <a:t>Individual sensors providing a stream of observations constitute the most basic species. </a:t>
            </a:r>
          </a:p>
          <a:p>
            <a:pPr marR="457200">
              <a:spcBef>
                <a:spcPts val="1400"/>
              </a:spcBef>
              <a:defRPr sz="4000"/>
            </a:pPr>
            <a:r>
              <a:t>There is considerable diversity ranging from sensors of physical conditions (e.g., temperature, humidity, displacements) to multi-variable sensors of built environment and </a:t>
            </a:r>
          </a:p>
          <a:p>
            <a:pPr marR="457200">
              <a:spcBef>
                <a:spcPts val="1400"/>
              </a:spcBef>
              <a:defRPr sz="4000"/>
            </a:pPr>
            <a:r>
              <a:t>Most of the agents in the DCD are reflective agents.</a:t>
            </a:r>
          </a:p>
        </p:txBody>
      </p:sp>
      <p:sp>
        <p:nvSpPr>
          <p:cNvPr id="506" name="Shape 506"/>
          <p:cNvSpPr/>
          <p:nvPr/>
        </p:nvSpPr>
        <p:spPr>
          <a:xfrm>
            <a:off x="367735" y="1185322"/>
            <a:ext cx="12506165" cy="820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spcBef>
                <a:spcPts val="1400"/>
              </a:spcBef>
              <a:defRPr sz="4500"/>
            </a:pPr>
            <a:r>
              <a:rPr b="1"/>
              <a:t>Data collection domain </a:t>
            </a:r>
            <a:r>
              <a:t>(DCD): </a:t>
            </a:r>
          </a:p>
          <a:p>
            <a:pPr marR="457200">
              <a:spcBef>
                <a:spcPts val="1400"/>
              </a:spcBef>
              <a:defRPr sz="4500"/>
            </a:pPr>
            <a:r>
              <a:t>Classes are defined based on the type and complexity of the “sensors” that provide the data stream or data streams to the agents:</a:t>
            </a:r>
          </a:p>
          <a:p>
            <a:pPr marL="793750" marR="457200" indent="-476250">
              <a:spcBef>
                <a:spcPts val="1400"/>
              </a:spcBef>
              <a:buSzPct val="171000"/>
              <a:buChar char="-"/>
              <a:defRPr sz="4500"/>
            </a:pPr>
            <a:r>
              <a:t>single-variable in situ sensors;</a:t>
            </a:r>
          </a:p>
          <a:p>
            <a:pPr marL="793750" marR="457200" indent="-476250">
              <a:spcBef>
                <a:spcPts val="1400"/>
              </a:spcBef>
              <a:buSzPct val="171000"/>
              <a:buChar char="-"/>
              <a:defRPr sz="4500"/>
            </a:pPr>
            <a:r>
              <a:t>multi-variable in situ sensors;</a:t>
            </a:r>
          </a:p>
          <a:p>
            <a:pPr marL="793750" marR="457200" indent="-476250">
              <a:spcBef>
                <a:spcPts val="1400"/>
              </a:spcBef>
              <a:buSzPct val="171000"/>
              <a:buChar char="-"/>
              <a:defRPr sz="4500"/>
            </a:pPr>
            <a:r>
              <a:t>remote sensing scanners;</a:t>
            </a:r>
          </a:p>
          <a:p>
            <a:pPr marL="793750" marR="457200" indent="-476250">
              <a:spcBef>
                <a:spcPts val="1400"/>
              </a:spcBef>
              <a:buSzPct val="171000"/>
              <a:buChar char="-"/>
              <a:defRPr sz="4500"/>
            </a:pPr>
            <a:r>
              <a:t>data harvesting;</a:t>
            </a:r>
          </a:p>
          <a:p>
            <a:pPr marL="793750" marR="457200" indent="-476250">
              <a:spcBef>
                <a:spcPts val="1400"/>
              </a:spcBef>
              <a:buSzPct val="171000"/>
              <a:buChar char="-"/>
              <a:defRPr sz="4500"/>
            </a:pPr>
            <a:r>
              <a:t>crowd sourcing;</a:t>
            </a:r>
          </a:p>
          <a:p>
            <a:pPr marL="793750" marR="457200" indent="-476250">
              <a:spcBef>
                <a:spcPts val="1400"/>
              </a:spcBef>
              <a:buSzPct val="171000"/>
              <a:buChar char="-"/>
              <a:defRPr sz="4500"/>
            </a:pPr>
            <a:r>
              <a:t>…</a:t>
            </a:r>
          </a:p>
        </p:txBody>
      </p:sp>
      <p:sp>
        <p:nvSpPr>
          <p:cNvPr id="507" name="Shape 507"/>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09" name="SRA.tiff"/>
          <p:cNvPicPr>
            <a:picLocks noChangeAspect="1"/>
          </p:cNvPicPr>
          <p:nvPr/>
        </p:nvPicPr>
        <p:blipFill>
          <a:blip r:embed="rId2">
            <a:extLst/>
          </a:blip>
          <a:stretch>
            <a:fillRect/>
          </a:stretch>
        </p:blipFill>
        <p:spPr>
          <a:xfrm>
            <a:off x="4418522" y="1011039"/>
            <a:ext cx="15546956" cy="12531488"/>
          </a:xfrm>
          <a:prstGeom prst="rect">
            <a:avLst/>
          </a:prstGeom>
          <a:ln w="12700">
            <a:miter lim="400000"/>
          </a:ln>
        </p:spPr>
      </p:pic>
      <p:sp>
        <p:nvSpPr>
          <p:cNvPr id="510" name="Shape 510"/>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11"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512" name="Shape 512"/>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sp>
        <p:nvSpPr>
          <p:cNvPr id="513" name="Shape 513"/>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15" name="Shape 515"/>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16"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17" name="Shape 517"/>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pic>
        <p:nvPicPr>
          <p:cNvPr id="518" name="MBRF.tiff"/>
          <p:cNvPicPr>
            <a:picLocks noChangeAspect="1"/>
          </p:cNvPicPr>
          <p:nvPr/>
        </p:nvPicPr>
        <p:blipFill>
          <a:blip r:embed="rId3">
            <a:extLst/>
          </a:blip>
          <a:stretch>
            <a:fillRect/>
          </a:stretch>
        </p:blipFill>
        <p:spPr>
          <a:xfrm>
            <a:off x="5634062" y="1123255"/>
            <a:ext cx="13115876" cy="12233078"/>
          </a:xfrm>
          <a:prstGeom prst="rect">
            <a:avLst/>
          </a:prstGeom>
          <a:ln w="12700">
            <a:miter lim="400000"/>
          </a:ln>
        </p:spPr>
      </p:pic>
      <p:sp>
        <p:nvSpPr>
          <p:cNvPr id="519" name="Shape 519"/>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21" name="GBA.tiff"/>
          <p:cNvPicPr>
            <a:picLocks noChangeAspect="1"/>
          </p:cNvPicPr>
          <p:nvPr/>
        </p:nvPicPr>
        <p:blipFill>
          <a:blip r:embed="rId2">
            <a:extLst/>
          </a:blip>
          <a:stretch>
            <a:fillRect/>
          </a:stretch>
        </p:blipFill>
        <p:spPr>
          <a:xfrm>
            <a:off x="3552857" y="1149151"/>
            <a:ext cx="17278286" cy="12526071"/>
          </a:xfrm>
          <a:prstGeom prst="rect">
            <a:avLst/>
          </a:prstGeom>
          <a:ln w="12700">
            <a:miter lim="400000"/>
          </a:ln>
        </p:spPr>
      </p:pic>
      <p:sp>
        <p:nvSpPr>
          <p:cNvPr id="522" name="Shape 522"/>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23"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524" name="Shape 524"/>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sp>
        <p:nvSpPr>
          <p:cNvPr id="525" name="Shape 525"/>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27" name="UBA.tiff"/>
          <p:cNvPicPr>
            <a:picLocks noChangeAspect="1"/>
          </p:cNvPicPr>
          <p:nvPr/>
        </p:nvPicPr>
        <p:blipFill>
          <a:blip r:embed="rId2">
            <a:extLst/>
          </a:blip>
          <a:stretch>
            <a:fillRect/>
          </a:stretch>
        </p:blipFill>
        <p:spPr>
          <a:xfrm>
            <a:off x="4703911" y="1011039"/>
            <a:ext cx="14976178" cy="12539861"/>
          </a:xfrm>
          <a:prstGeom prst="rect">
            <a:avLst/>
          </a:prstGeom>
          <a:ln w="12700">
            <a:miter lim="400000"/>
          </a:ln>
        </p:spPr>
      </p:pic>
      <p:sp>
        <p:nvSpPr>
          <p:cNvPr id="528" name="Shape 52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2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530" name="Shape 530"/>
          <p:cNvSpPr/>
          <p:nvPr/>
        </p:nvSpPr>
        <p:spPr>
          <a:xfrm>
            <a:off x="12251340" y="13232631"/>
            <a:ext cx="1187704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2000">
                <a:latin typeface="Helvetica Light"/>
                <a:ea typeface="Helvetica Light"/>
                <a:cs typeface="Helvetica Light"/>
                <a:sym typeface="Helvetica Light"/>
              </a:defRPr>
            </a:lvl1pPr>
          </a:lstStyle>
          <a:p>
            <a:pPr/>
            <a:r>
              <a:t>https://www.tutorialspoint.com/artificial_intelligence/artificial_intelligence_agents_and_environments.htm</a:t>
            </a:r>
          </a:p>
        </p:txBody>
      </p:sp>
      <p:sp>
        <p:nvSpPr>
          <p:cNvPr id="531" name="Shape 531"/>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33" name="Shape 53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3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35" name="Shape 535"/>
          <p:cNvSpPr/>
          <p:nvPr/>
        </p:nvSpPr>
        <p:spPr>
          <a:xfrm>
            <a:off x="576115" y="1938139"/>
            <a:ext cx="23231772" cy="3513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242729"/>
                </a:solidFill>
                <a:latin typeface="Arial"/>
                <a:ea typeface="Arial"/>
                <a:cs typeface="Arial"/>
                <a:sym typeface="Arial"/>
              </a:defRPr>
            </a:pPr>
            <a:r>
              <a:rPr b="1"/>
              <a:t>Learning agents:</a:t>
            </a:r>
            <a:r>
              <a:t> </a:t>
            </a:r>
          </a:p>
          <a:p>
            <a:pPr marL="488461" indent="-488461">
              <a:buSzPct val="75000"/>
              <a:buChar char="-"/>
              <a:defRPr sz="4000">
                <a:solidFill>
                  <a:srgbClr val="242729"/>
                </a:solidFill>
                <a:latin typeface="Arial"/>
                <a:ea typeface="Arial"/>
                <a:cs typeface="Arial"/>
                <a:sym typeface="Arial"/>
              </a:defRPr>
            </a:pPr>
            <a:r>
              <a:t>The essential component of autonomy, </a:t>
            </a:r>
          </a:p>
          <a:p>
            <a:pPr marL="488461" indent="-488461">
              <a:buSzPct val="75000"/>
              <a:buChar char="-"/>
              <a:defRPr sz="4000">
                <a:solidFill>
                  <a:srgbClr val="242729"/>
                </a:solidFill>
                <a:latin typeface="Arial"/>
                <a:ea typeface="Arial"/>
                <a:cs typeface="Arial"/>
                <a:sym typeface="Arial"/>
              </a:defRPr>
            </a:pPr>
            <a:r>
              <a:t>this agent is capable of learning from experience, </a:t>
            </a:r>
          </a:p>
          <a:p>
            <a:pPr marL="488461" indent="-488461">
              <a:buSzPct val="75000"/>
              <a:buChar char="-"/>
              <a:defRPr sz="4000">
                <a:solidFill>
                  <a:srgbClr val="242729"/>
                </a:solidFill>
                <a:latin typeface="Arial"/>
                <a:ea typeface="Arial"/>
                <a:cs typeface="Arial"/>
                <a:sym typeface="Arial"/>
              </a:defRPr>
            </a:pPr>
            <a:r>
              <a:t>it has the capability of automatic information acquisition and integration into the system, </a:t>
            </a:r>
          </a:p>
          <a:p>
            <a:pPr marL="488461" indent="-488461">
              <a:buSzPct val="75000"/>
              <a:buChar char="-"/>
              <a:defRPr sz="4000">
                <a:solidFill>
                  <a:srgbClr val="242729"/>
                </a:solidFill>
                <a:latin typeface="Arial"/>
                <a:ea typeface="Arial"/>
                <a:cs typeface="Arial"/>
                <a:sym typeface="Arial"/>
              </a:defRPr>
            </a:pPr>
            <a:r>
              <a:t>any agent designed and expected to be successful in an uncertain environment is considered to be learning agent.</a:t>
            </a:r>
          </a:p>
        </p:txBody>
      </p:sp>
      <p:sp>
        <p:nvSpPr>
          <p:cNvPr id="536" name="Shape 536"/>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46" name="Earth.png"/>
          <p:cNvPicPr>
            <a:picLocks noChangeAspect="0"/>
          </p:cNvPicPr>
          <p:nvPr/>
        </p:nvPicPr>
        <p:blipFill>
          <a:blip r:embed="rId2">
            <a:extLst/>
          </a:blip>
          <a:stretch>
            <a:fillRect/>
          </a:stretch>
        </p:blipFill>
        <p:spPr>
          <a:xfrm>
            <a:off x="11623994" y="822050"/>
            <a:ext cx="12115801" cy="11684001"/>
          </a:xfrm>
          <a:prstGeom prst="rect">
            <a:avLst/>
          </a:prstGeom>
          <a:ln w="12700">
            <a:miter lim="400000"/>
          </a:ln>
        </p:spPr>
      </p:pic>
      <p:pic>
        <p:nvPicPr>
          <p:cNvPr id="247" name="Earth with Text.png"/>
          <p:cNvPicPr>
            <a:picLocks noChangeAspect="0"/>
          </p:cNvPicPr>
          <p:nvPr/>
        </p:nvPicPr>
        <p:blipFill>
          <a:blip r:embed="rId3">
            <a:extLst/>
          </a:blip>
          <a:stretch>
            <a:fillRect/>
          </a:stretch>
        </p:blipFill>
        <p:spPr>
          <a:xfrm>
            <a:off x="11677491" y="822050"/>
            <a:ext cx="12115801" cy="11684001"/>
          </a:xfrm>
          <a:prstGeom prst="rect">
            <a:avLst/>
          </a:prstGeom>
          <a:ln w="12700">
            <a:miter lim="400000"/>
          </a:ln>
        </p:spPr>
      </p:pic>
      <p:pic>
        <p:nvPicPr>
          <p:cNvPr id="248" name="Society Economy Environment.jpg"/>
          <p:cNvPicPr>
            <a:picLocks noChangeAspect="1"/>
          </p:cNvPicPr>
          <p:nvPr/>
        </p:nvPicPr>
        <p:blipFill>
          <a:blip r:embed="rId4">
            <a:extLst/>
          </a:blip>
          <a:stretch>
            <a:fillRect/>
          </a:stretch>
        </p:blipFill>
        <p:spPr>
          <a:xfrm>
            <a:off x="11557000" y="876300"/>
            <a:ext cx="12814300" cy="12383969"/>
          </a:xfrm>
          <a:prstGeom prst="rect">
            <a:avLst/>
          </a:prstGeom>
          <a:ln w="12700">
            <a:miter lim="400000"/>
          </a:ln>
        </p:spPr>
      </p:pic>
      <p:sp>
        <p:nvSpPr>
          <p:cNvPr id="249" name="Shape 249"/>
          <p:cNvSpPr/>
          <p:nvPr/>
        </p:nvSpPr>
        <p:spPr>
          <a:xfrm>
            <a:off x="448551" y="5509595"/>
            <a:ext cx="11392623"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000">
                <a:latin typeface="Helvetica Light"/>
                <a:ea typeface="Helvetica Light"/>
                <a:cs typeface="Helvetica Light"/>
                <a:sym typeface="Helvetica Light"/>
              </a:defRPr>
            </a:pPr>
            <a:r>
              <a:t>Flows have accelerated in the last 200 years; </a:t>
            </a:r>
          </a:p>
          <a:p>
            <a:pPr>
              <a:defRPr sz="7000">
                <a:latin typeface="Helvetica Light"/>
                <a:ea typeface="Helvetica Light"/>
                <a:cs typeface="Helvetica Light"/>
                <a:sym typeface="Helvetica Light"/>
              </a:defRPr>
            </a:pPr>
            <a:r>
              <a:t>exploded in the last 70 years.</a:t>
            </a:r>
          </a:p>
        </p:txBody>
      </p:sp>
      <p:pic>
        <p:nvPicPr>
          <p:cNvPr id="250" name="Society Economy Environment2.jpg"/>
          <p:cNvPicPr>
            <a:picLocks noChangeAspect="1"/>
          </p:cNvPicPr>
          <p:nvPr/>
        </p:nvPicPr>
        <p:blipFill>
          <a:blip r:embed="rId5">
            <a:extLst/>
          </a:blip>
          <a:stretch>
            <a:fillRect/>
          </a:stretch>
        </p:blipFill>
        <p:spPr>
          <a:xfrm>
            <a:off x="11557000" y="880029"/>
            <a:ext cx="12814300" cy="12383970"/>
          </a:xfrm>
          <a:prstGeom prst="rect">
            <a:avLst/>
          </a:prstGeom>
          <a:ln w="12700">
            <a:miter lim="400000"/>
          </a:ln>
        </p:spPr>
      </p:pic>
      <p:pic>
        <p:nvPicPr>
          <p:cNvPr id="251" name="Society Economy Environment2_4.jpg"/>
          <p:cNvPicPr>
            <a:picLocks noChangeAspect="1"/>
          </p:cNvPicPr>
          <p:nvPr/>
        </p:nvPicPr>
        <p:blipFill>
          <a:blip r:embed="rId6">
            <a:extLst/>
          </a:blip>
          <a:stretch>
            <a:fillRect/>
          </a:stretch>
        </p:blipFill>
        <p:spPr>
          <a:xfrm>
            <a:off x="11595100" y="841929"/>
            <a:ext cx="12814300" cy="12383970"/>
          </a:xfrm>
          <a:prstGeom prst="rect">
            <a:avLst/>
          </a:prstGeom>
          <a:ln w="12700">
            <a:miter lim="400000"/>
          </a:ln>
        </p:spPr>
      </p:pic>
      <p:pic>
        <p:nvPicPr>
          <p:cNvPr id="252" name="Society Economy Environment2_8.jpg"/>
          <p:cNvPicPr>
            <a:picLocks noChangeAspect="1"/>
          </p:cNvPicPr>
          <p:nvPr/>
        </p:nvPicPr>
        <p:blipFill>
          <a:blip r:embed="rId7">
            <a:extLst/>
          </a:blip>
          <a:stretch>
            <a:fillRect/>
          </a:stretch>
        </p:blipFill>
        <p:spPr>
          <a:xfrm>
            <a:off x="11595100" y="841929"/>
            <a:ext cx="12814300" cy="12383970"/>
          </a:xfrm>
          <a:prstGeom prst="rect">
            <a:avLst/>
          </a:prstGeom>
          <a:ln w="12700">
            <a:miter lim="400000"/>
          </a:ln>
        </p:spPr>
      </p:pic>
      <p:sp>
        <p:nvSpPr>
          <p:cNvPr id="253" name="Shape 25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54" name="Mari_Logo1.jpg"/>
          <p:cNvPicPr>
            <a:picLocks noChangeAspect="1"/>
          </p:cNvPicPr>
          <p:nvPr/>
        </p:nvPicPr>
        <p:blipFill>
          <a:blip r:embed="rId8">
            <a:extLst/>
          </a:blip>
          <a:stretch>
            <a:fillRect/>
          </a:stretch>
        </p:blipFill>
        <p:spPr>
          <a:xfrm>
            <a:off x="23455572" y="91975"/>
            <a:ext cx="933017" cy="765474"/>
          </a:xfrm>
          <a:prstGeom prst="rect">
            <a:avLst/>
          </a:prstGeom>
          <a:ln w="12700">
            <a:miter lim="400000"/>
          </a:ln>
        </p:spPr>
      </p:pic>
      <p:sp>
        <p:nvSpPr>
          <p:cNvPr id="255" name="Shape 255"/>
          <p:cNvSpPr/>
          <p:nvPr/>
        </p:nvSpPr>
        <p:spPr>
          <a:xfrm>
            <a:off x="16566892" y="3457909"/>
            <a:ext cx="2438600" cy="758491"/>
          </a:xfrm>
          <a:prstGeom prst="roundRect">
            <a:avLst>
              <a:gd name="adj" fmla="val 25116"/>
            </a:avLst>
          </a:prstGeom>
          <a:solidFill>
            <a:srgbClr val="D7E8E7"/>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1130300">
              <a:defRPr sz="3000">
                <a:solidFill>
                  <a:schemeClr val="accent2">
                    <a:hueOff val="-1101185"/>
                    <a:satOff val="4910"/>
                    <a:lumOff val="-14610"/>
                  </a:schemeClr>
                </a:solidFill>
                <a:effectLst>
                  <a:outerShdw sx="100000" sy="100000" kx="0" ky="0" algn="b" rotWithShape="0" blurRad="25400" dist="23998" dir="2700000">
                    <a:srgbClr val="000000">
                      <a:alpha val="31034"/>
                    </a:srgbClr>
                  </a:outerShdw>
                </a:effectLst>
                <a:latin typeface="+mj-lt"/>
                <a:ea typeface="+mj-ea"/>
                <a:cs typeface="+mj-cs"/>
                <a:sym typeface="Gill Sans"/>
              </a:defRPr>
            </a:pPr>
            <a:r>
              <a:rPr sz="4000"/>
              <a:t>F</a:t>
            </a:r>
            <a:r>
              <a:t>LOWS</a:t>
            </a:r>
          </a:p>
        </p:txBody>
      </p:sp>
      <p:sp>
        <p:nvSpPr>
          <p:cNvPr id="256" name="Shape 256"/>
          <p:cNvSpPr/>
          <p:nvPr/>
        </p:nvSpPr>
        <p:spPr>
          <a:xfrm>
            <a:off x="190499" y="3441700"/>
            <a:ext cx="6230926" cy="7584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atin typeface="Helvetica Neue Light"/>
                <a:ea typeface="Helvetica Neue Light"/>
                <a:cs typeface="Helvetica Neue Light"/>
                <a:sym typeface="Helvetica Neue Light"/>
              </a:defRPr>
            </a:lvl1pPr>
          </a:lstStyle>
          <a:p>
            <a:pPr>
              <a:defRPr sz="3800">
                <a:latin typeface="Helvetica Light"/>
                <a:ea typeface="Helvetica Light"/>
                <a:cs typeface="Helvetica Light"/>
                <a:sym typeface="Helvetica Light"/>
              </a:defRPr>
            </a:pPr>
            <a:r>
              <a:rPr sz="4400">
                <a:latin typeface="Helvetica Neue Light"/>
                <a:ea typeface="Helvetica Neue Light"/>
                <a:cs typeface="Helvetica Neue Light"/>
                <a:sym typeface="Helvetica Neue Light"/>
              </a:rPr>
              <a:t>Everything is about Flows</a:t>
            </a:r>
          </a:p>
        </p:txBody>
      </p:sp>
      <p:sp>
        <p:nvSpPr>
          <p:cNvPr id="257" name="Shape 257"/>
          <p:cNvSpPr/>
          <p:nvPr/>
        </p:nvSpPr>
        <p:spPr>
          <a:xfrm>
            <a:off x="177800" y="2616199"/>
            <a:ext cx="12814301"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400">
                <a:latin typeface="Helvetica Light"/>
                <a:ea typeface="Helvetica Light"/>
                <a:cs typeface="Helvetica Light"/>
                <a:sym typeface="Helvetica Light"/>
              </a:defRPr>
            </a:lvl1pPr>
          </a:lstStyle>
          <a:p>
            <a:pPr/>
            <a:r>
              <a:t>Earth: Life-Support System for many species</a:t>
            </a:r>
          </a:p>
        </p:txBody>
      </p:sp>
      <p:sp>
        <p:nvSpPr>
          <p:cNvPr id="258" name="Shape 258"/>
          <p:cNvSpPr/>
          <p:nvPr/>
        </p:nvSpPr>
        <p:spPr>
          <a:xfrm>
            <a:off x="158700" y="1319495"/>
            <a:ext cx="566427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u="sng">
                <a:latin typeface="Helvetica Light"/>
                <a:ea typeface="Helvetica Light"/>
                <a:cs typeface="Helvetica Light"/>
                <a:sym typeface="Helvetica Light"/>
              </a:defRPr>
            </a:lvl1pPr>
          </a:lstStyle>
          <a:p>
            <a:pPr/>
            <a:r>
              <a:t>Planetary Physiology</a:t>
            </a:r>
          </a:p>
        </p:txBody>
      </p:sp>
      <p:sp>
        <p:nvSpPr>
          <p:cNvPr id="259" name="Shape 259"/>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538" name="Shape 53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39"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40" name="Shape 540"/>
          <p:cNvSpPr/>
          <p:nvPr/>
        </p:nvSpPr>
        <p:spPr>
          <a:xfrm>
            <a:off x="3723630" y="3475877"/>
            <a:ext cx="16936739" cy="4705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242729"/>
                </a:solidFill>
                <a:latin typeface="Arial"/>
                <a:ea typeface="Arial"/>
                <a:cs typeface="Arial"/>
                <a:sym typeface="Arial"/>
              </a:defRPr>
            </a:pPr>
            <a:r>
              <a:rPr b="1"/>
              <a:t>Next Steps:</a:t>
            </a:r>
            <a:endParaRPr b="1"/>
          </a:p>
          <a:p>
            <a:pPr>
              <a:defRPr sz="4500">
                <a:solidFill>
                  <a:srgbClr val="242729"/>
                </a:solidFill>
                <a:latin typeface="Arial"/>
                <a:ea typeface="Arial"/>
                <a:cs typeface="Arial"/>
                <a:sym typeface="Arial"/>
              </a:defRPr>
            </a:pPr>
            <a:endParaRPr b="1"/>
          </a:p>
          <a:p>
            <a:pPr marL="228599" indent="-228599">
              <a:buSzPct val="100000"/>
              <a:buChar char="•"/>
              <a:defRPr sz="4500">
                <a:solidFill>
                  <a:srgbClr val="242729"/>
                </a:solidFill>
                <a:latin typeface="Arial"/>
                <a:ea typeface="Arial"/>
                <a:cs typeface="Arial"/>
                <a:sym typeface="Arial"/>
              </a:defRPr>
            </a:pPr>
            <a:r>
              <a:t> Activate a community;</a:t>
            </a:r>
          </a:p>
          <a:p>
            <a:pPr marL="228599" indent="-228599">
              <a:buSzPct val="100000"/>
              <a:buChar char="•"/>
              <a:defRPr sz="4500">
                <a:solidFill>
                  <a:srgbClr val="242729"/>
                </a:solidFill>
                <a:latin typeface="Arial"/>
                <a:ea typeface="Arial"/>
                <a:cs typeface="Arial"/>
                <a:sym typeface="Arial"/>
              </a:defRPr>
            </a:pPr>
            <a:r>
              <a:t> Discuss and polish the concept and Taxonomy: White Paper</a:t>
            </a:r>
          </a:p>
          <a:p>
            <a:pPr marL="228599" indent="-228599">
              <a:buSzPct val="100000"/>
              <a:buChar char="•"/>
              <a:defRPr sz="4500">
                <a:solidFill>
                  <a:srgbClr val="242729"/>
                </a:solidFill>
                <a:latin typeface="Arial"/>
                <a:ea typeface="Arial"/>
                <a:cs typeface="Arial"/>
                <a:sym typeface="Arial"/>
              </a:defRPr>
            </a:pPr>
            <a:r>
              <a:t> Develop a framework (similar to the HTML process);</a:t>
            </a:r>
          </a:p>
          <a:p>
            <a:pPr marL="228599" indent="-228599">
              <a:buSzPct val="100000"/>
              <a:buChar char="•"/>
              <a:defRPr sz="4500">
                <a:solidFill>
                  <a:srgbClr val="242729"/>
                </a:solidFill>
                <a:latin typeface="Arial"/>
                <a:ea typeface="Arial"/>
                <a:cs typeface="Arial"/>
                <a:sym typeface="Arial"/>
              </a:defRPr>
            </a:pPr>
            <a:r>
              <a:t> Standards;</a:t>
            </a:r>
          </a:p>
          <a:p>
            <a:pPr marL="228599" indent="-228599">
              <a:buSzPct val="100000"/>
              <a:buChar char="•"/>
              <a:defRPr sz="4500">
                <a:solidFill>
                  <a:srgbClr val="242729"/>
                </a:solidFill>
                <a:latin typeface="Arial"/>
                <a:ea typeface="Arial"/>
                <a:cs typeface="Arial"/>
                <a:sym typeface="Arial"/>
              </a:defRPr>
            </a:pPr>
            <a:r>
              <a:t> Pilot Project</a:t>
            </a:r>
          </a:p>
        </p:txBody>
      </p:sp>
      <p:sp>
        <p:nvSpPr>
          <p:cNvPr id="541" name="Shape 541"/>
          <p:cNvSpPr/>
          <p:nvPr/>
        </p:nvSpPr>
        <p:spPr>
          <a:xfrm>
            <a:off x="-222300" y="-28587"/>
            <a:ext cx="18720055"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Taxonomy of the Marine Litter Digital Ecosystem (MLDE)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543" name="Shape 54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44"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sp>
        <p:nvSpPr>
          <p:cNvPr id="545" name="Shape 545"/>
          <p:cNvSpPr/>
          <p:nvPr/>
        </p:nvSpPr>
        <p:spPr>
          <a:xfrm>
            <a:off x="3965320" y="4140199"/>
            <a:ext cx="20278329" cy="1640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spcBef>
                <a:spcPts val="1400"/>
              </a:spcBef>
              <a:defRPr sz="4000"/>
            </a:pPr>
            <a:r>
              <a:t>Individual sensors providing a stream of observations constitute the most basic species. There is considerable diversity ranging from sensors of physical conditions (e.g., temperature, humidity, displacements) </a:t>
            </a:r>
          </a:p>
          <a:p>
            <a:pPr marR="457200">
              <a:spcBef>
                <a:spcPts val="1400"/>
              </a:spcBef>
              <a:defRPr sz="4000"/>
            </a:pPr>
            <a:r>
              <a:t>The agents in the DCD are often linked to sensors or provide means for the reporting of data through crowd sourcing or the harvesting of data from existing sources. </a:t>
            </a:r>
          </a:p>
          <a:p>
            <a:pPr marR="457200">
              <a:spcBef>
                <a:spcPts val="1400"/>
              </a:spcBef>
              <a:defRPr sz="4000"/>
            </a:pPr>
            <a:r>
              <a:t>Agents in the DRD that represent data objects can represent a range of objects from collections of raw data to information extracted from data, including complex indicators for the environment or synthetic data and information based on models. If they are asked to provide information that requires data processing, these agents can interact with the agents in the TRD representing tools for processing. They would have the full information related to the data object each of them represent ranging from the actual data, the full metadata, information on quality, usability, former uses including – to the extent legally allowed – former users, processing tools, and feedback from other users. </a:t>
            </a:r>
          </a:p>
          <a:p>
            <a:pPr marR="457200">
              <a:spcBef>
                <a:spcPts val="1400"/>
              </a:spcBef>
              <a:defRPr sz="4000"/>
            </a:pPr>
            <a:r>
              <a:t>Agents in the KRD representing knowledge have semantic capabilities to answers questions from human agents. The knowledge they represent is created in collaboration of relevant groups of societal agents, including scientists, policy makers and other relevant stakeholders. </a:t>
            </a:r>
          </a:p>
          <a:p>
            <a:pPr marR="457200">
              <a:spcBef>
                <a:spcPts val="1400"/>
              </a:spcBef>
              <a:defRPr sz="4000"/>
            </a:pPr>
            <a:r>
              <a:t>While most of the agents in the DCD could be reflective agents, the agents in the other domains would have to be learning agents that combine model-based, goal-based and utility-based agents. In particular the agents in the DRD and LRD would need semantic capabilities. </a:t>
            </a:r>
          </a:p>
          <a:p>
            <a:pPr marR="457200">
              <a:spcBef>
                <a:spcPts val="1400"/>
              </a:spcBef>
              <a:defRPr sz="4000"/>
            </a:pPr>
            <a:r>
              <a:t>A first implementation of the MLDE could utilize the infrastructure available through the Web. The standardized protocol for the communication between the different agents would require a major development within the framework provided by the Web.     </a:t>
            </a:r>
          </a:p>
        </p:txBody>
      </p:sp>
      <p:sp>
        <p:nvSpPr>
          <p:cNvPr id="546" name="Shape 546"/>
          <p:cNvSpPr/>
          <p:nvPr/>
        </p:nvSpPr>
        <p:spPr>
          <a:xfrm>
            <a:off x="158700" y="-28587"/>
            <a:ext cx="13088113" cy="10065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Marine Litter Digital Ecosystem (MLDE)</a:t>
            </a:r>
          </a:p>
        </p:txBody>
      </p:sp>
      <p:sp>
        <p:nvSpPr>
          <p:cNvPr id="547" name="Shape 547"/>
          <p:cNvSpPr/>
          <p:nvPr/>
        </p:nvSpPr>
        <p:spPr>
          <a:xfrm>
            <a:off x="275728" y="1396999"/>
            <a:ext cx="23717140" cy="233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spcBef>
                <a:spcPts val="1400"/>
              </a:spcBef>
              <a:defRPr sz="4500"/>
            </a:pPr>
            <a:r>
              <a:t>Data collection domain (DCD): </a:t>
            </a:r>
          </a:p>
          <a:p>
            <a:pPr marR="457200">
              <a:spcBef>
                <a:spcPts val="1400"/>
              </a:spcBef>
              <a:defRPr sz="4500"/>
            </a:pPr>
            <a:r>
              <a:t>Classes are defined based on the complexity of the “sensors” that provide the data stream or data streams</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showMasterSp="1" showMasterPhAnim="1">
  <p:cSld>
    <p:bg>
      <p:bgPr>
        <a:solidFill>
          <a:srgbClr val="FFFFFF"/>
        </a:solidFill>
      </p:bgPr>
    </p:bg>
    <p:spTree>
      <p:nvGrpSpPr>
        <p:cNvPr id="1" name=""/>
        <p:cNvGrpSpPr/>
        <p:nvPr/>
      </p:nvGrpSpPr>
      <p:grpSpPr>
        <a:xfrm>
          <a:off x="0" y="0"/>
          <a:ext cx="0" cy="0"/>
          <a:chOff x="0" y="0"/>
          <a:chExt cx="0" cy="0"/>
        </a:xfrm>
      </p:grpSpPr>
      <p:sp>
        <p:nvSpPr>
          <p:cNvPr id="549" name="Shape 549"/>
          <p:cNvSpPr/>
          <p:nvPr/>
        </p:nvSpPr>
        <p:spPr>
          <a:xfrm>
            <a:off x="538549" y="2077320"/>
            <a:ext cx="19161722" cy="436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4000">
                <a:latin typeface="Helvetica Light"/>
                <a:ea typeface="Helvetica Light"/>
                <a:cs typeface="Helvetica Light"/>
                <a:sym typeface="Helvetica Light"/>
              </a:defRPr>
            </a:pPr>
            <a:r>
              <a:t>Agents have neighborhoods</a:t>
            </a:r>
          </a:p>
          <a:p>
            <a:pPr defTabSz="825500">
              <a:defRPr sz="4000">
                <a:latin typeface="Helvetica Light"/>
                <a:ea typeface="Helvetica Light"/>
                <a:cs typeface="Helvetica Light"/>
                <a:sym typeface="Helvetica Light"/>
              </a:defRPr>
            </a:pPr>
            <a:r>
              <a:t>Various topologies connect agents with their neighbors:</a:t>
            </a:r>
          </a:p>
          <a:p>
            <a:pPr marL="610576" indent="-610576" defTabSz="825500">
              <a:buSzPct val="75000"/>
              <a:buChar char="•"/>
              <a:defRPr sz="4000">
                <a:latin typeface="Helvetica Light"/>
                <a:ea typeface="Helvetica Light"/>
                <a:cs typeface="Helvetica Light"/>
                <a:sym typeface="Helvetica Light"/>
              </a:defRPr>
            </a:pPr>
            <a:r>
              <a:t>Agents can move in free (continuous) space</a:t>
            </a:r>
          </a:p>
          <a:p>
            <a:pPr marL="610576" indent="-610576" defTabSz="825500">
              <a:buSzPct val="75000"/>
              <a:buChar char="•"/>
              <a:defRPr sz="4000">
                <a:latin typeface="Helvetica Light"/>
                <a:ea typeface="Helvetica Light"/>
                <a:cs typeface="Helvetica Light"/>
                <a:sym typeface="Helvetica Light"/>
              </a:defRPr>
            </a:pPr>
            <a:r>
              <a:t>Cellular automata have agents interacting in local “neighborhoods”</a:t>
            </a:r>
          </a:p>
          <a:p>
            <a:pPr marL="610576" indent="-610576" defTabSz="825500">
              <a:buSzPct val="75000"/>
              <a:buChar char="•"/>
              <a:defRPr sz="4000">
                <a:latin typeface="Helvetica Light"/>
                <a:ea typeface="Helvetica Light"/>
                <a:cs typeface="Helvetica Light"/>
                <a:sym typeface="Helvetica Light"/>
              </a:defRPr>
            </a:pPr>
            <a:r>
              <a:t>Agents can be connected by networks of various types and be static or dynamic</a:t>
            </a:r>
          </a:p>
          <a:p>
            <a:pPr marL="610576" indent="-610576" defTabSz="825500">
              <a:buSzPct val="75000"/>
              <a:buChar char="•"/>
              <a:defRPr sz="4000">
                <a:latin typeface="Helvetica Light"/>
                <a:ea typeface="Helvetica Light"/>
                <a:cs typeface="Helvetica Light"/>
                <a:sym typeface="Helvetica Light"/>
              </a:defRPr>
            </a:pPr>
            <a:r>
              <a:t>Agents can move over Geographical Information Systems (GIS) tilings</a:t>
            </a:r>
          </a:p>
          <a:p>
            <a:pPr marL="610576" indent="-610576" defTabSz="825500">
              <a:buSzPct val="75000"/>
              <a:buChar char="•"/>
              <a:defRPr sz="4000">
                <a:latin typeface="Helvetica Light"/>
                <a:ea typeface="Helvetica Light"/>
                <a:cs typeface="Helvetica Light"/>
                <a:sym typeface="Helvetica Light"/>
              </a:defRPr>
            </a:pPr>
            <a:r>
              <a:t>Sometimes spatial interactions are not important (“Soup” Model)</a:t>
            </a:r>
          </a:p>
        </p:txBody>
      </p:sp>
      <p:grpSp>
        <p:nvGrpSpPr>
          <p:cNvPr id="557" name="Group 557"/>
          <p:cNvGrpSpPr/>
          <p:nvPr/>
        </p:nvGrpSpPr>
        <p:grpSpPr>
          <a:xfrm>
            <a:off x="855525" y="6681941"/>
            <a:ext cx="22493906" cy="6074989"/>
            <a:chOff x="0" y="0"/>
            <a:chExt cx="22493904" cy="6074987"/>
          </a:xfrm>
        </p:grpSpPr>
        <p:grpSp>
          <p:nvGrpSpPr>
            <p:cNvPr id="552" name="Group 552"/>
            <p:cNvGrpSpPr/>
            <p:nvPr/>
          </p:nvGrpSpPr>
          <p:grpSpPr>
            <a:xfrm>
              <a:off x="0" y="0"/>
              <a:ext cx="22493905" cy="5719194"/>
              <a:chOff x="0" y="0"/>
              <a:chExt cx="22493904" cy="5719193"/>
            </a:xfrm>
          </p:grpSpPr>
          <p:pic>
            <p:nvPicPr>
              <p:cNvPr id="550" name="topologies.tiff"/>
              <p:cNvPicPr>
                <a:picLocks noChangeAspect="1"/>
              </p:cNvPicPr>
              <p:nvPr/>
            </p:nvPicPr>
            <p:blipFill>
              <a:blip r:embed="rId2">
                <a:extLst/>
              </a:blip>
              <a:stretch>
                <a:fillRect/>
              </a:stretch>
            </p:blipFill>
            <p:spPr>
              <a:xfrm>
                <a:off x="0" y="0"/>
                <a:ext cx="22493905" cy="5362786"/>
              </a:xfrm>
              <a:prstGeom prst="rect">
                <a:avLst/>
              </a:prstGeom>
              <a:ln w="12700" cap="flat">
                <a:noFill/>
                <a:miter lim="400000"/>
              </a:ln>
              <a:effectLst/>
            </p:spPr>
          </p:pic>
          <p:sp>
            <p:nvSpPr>
              <p:cNvPr id="551" name="Shape 551"/>
              <p:cNvSpPr/>
              <p:nvPr/>
            </p:nvSpPr>
            <p:spPr>
              <a:xfrm>
                <a:off x="379666" y="5125114"/>
                <a:ext cx="3157165" cy="59408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825500">
                  <a:defRPr sz="3200">
                    <a:solidFill>
                      <a:srgbClr val="FFFFFF"/>
                    </a:solidFill>
                    <a:latin typeface="Helvetica Light"/>
                    <a:ea typeface="Helvetica Light"/>
                    <a:cs typeface="Helvetica Light"/>
                    <a:sym typeface="Helvetica Light"/>
                  </a:defRPr>
                </a:pPr>
              </a:p>
            </p:txBody>
          </p:sp>
        </p:grpSp>
        <p:sp>
          <p:nvSpPr>
            <p:cNvPr id="553" name="Shape 553"/>
            <p:cNvSpPr/>
            <p:nvPr/>
          </p:nvSpPr>
          <p:spPr>
            <a:xfrm>
              <a:off x="64727" y="5120480"/>
              <a:ext cx="4915346" cy="622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Euclidean Space: 2D, 3D</a:t>
              </a:r>
            </a:p>
          </p:txBody>
        </p:sp>
        <p:sp>
          <p:nvSpPr>
            <p:cNvPr id="554" name="Shape 554"/>
            <p:cNvSpPr/>
            <p:nvPr/>
          </p:nvSpPr>
          <p:spPr>
            <a:xfrm>
              <a:off x="8311813" y="5120480"/>
              <a:ext cx="921069" cy="622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Grid</a:t>
              </a:r>
            </a:p>
          </p:txBody>
        </p:sp>
        <p:sp>
          <p:nvSpPr>
            <p:cNvPr id="555" name="Shape 555"/>
            <p:cNvSpPr/>
            <p:nvPr/>
          </p:nvSpPr>
          <p:spPr>
            <a:xfrm>
              <a:off x="14279576" y="5452881"/>
              <a:ext cx="1728280" cy="622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Network</a:t>
              </a:r>
            </a:p>
          </p:txBody>
        </p:sp>
        <p:sp>
          <p:nvSpPr>
            <p:cNvPr id="556" name="Shape 556"/>
            <p:cNvSpPr/>
            <p:nvPr/>
          </p:nvSpPr>
          <p:spPr>
            <a:xfrm>
              <a:off x="20389797" y="5452881"/>
              <a:ext cx="822389" cy="622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500">
                  <a:latin typeface="Helvetica Neue Light"/>
                  <a:ea typeface="Helvetica Neue Light"/>
                  <a:cs typeface="Helvetica Neue Light"/>
                  <a:sym typeface="Helvetica Neue Light"/>
                </a:defRPr>
              </a:lvl1pPr>
            </a:lstStyle>
            <a:p>
              <a:pPr/>
              <a:r>
                <a:t>GIS</a:t>
              </a:r>
            </a:p>
          </p:txBody>
        </p:sp>
      </p:grpSp>
      <p:sp>
        <p:nvSpPr>
          <p:cNvPr id="558" name="Shape 55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559"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560" name="Shape 560"/>
          <p:cNvSpPr/>
          <p:nvPr/>
        </p:nvSpPr>
        <p:spPr>
          <a:xfrm>
            <a:off x="306008" y="68312"/>
            <a:ext cx="900453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atin typeface="Helvetica Light"/>
                <a:ea typeface="Helvetica Light"/>
                <a:cs typeface="Helvetica Light"/>
                <a:sym typeface="Helvetica Light"/>
              </a:defRPr>
            </a:lvl1pPr>
          </a:lstStyle>
          <a:p>
            <a:pPr/>
            <a:r>
              <a:t>Agents and Agent-Based Models</a:t>
            </a:r>
          </a:p>
        </p:txBody>
      </p:sp>
      <p:sp>
        <p:nvSpPr>
          <p:cNvPr id="561" name="Shape 561"/>
          <p:cNvSpPr/>
          <p:nvPr/>
        </p:nvSpPr>
        <p:spPr>
          <a:xfrm>
            <a:off x="469900" y="1054099"/>
            <a:ext cx="4498277"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4500">
                <a:latin typeface="Helvetica Light"/>
                <a:ea typeface="Helvetica Light"/>
                <a:cs typeface="Helvetica Light"/>
                <a:sym typeface="Helvetica Light"/>
              </a:defRPr>
            </a:lvl1pPr>
          </a:lstStyle>
          <a:p>
            <a:pPr/>
            <a:r>
              <a:t>Agent Interaction</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49"/>
                                        </p:tgtEl>
                                        <p:attrNameLst>
                                          <p:attrName>style.visibility</p:attrName>
                                        </p:attrNameLst>
                                      </p:cBhvr>
                                      <p:to>
                                        <p:strVal val="visible"/>
                                      </p:to>
                                    </p:set>
                                    <p:animEffect filter="dissolve" transition="in">
                                      <p:cBhvr>
                                        <p:cTn id="7" dur="1000"/>
                                        <p:tgtEl>
                                          <p:spTgt spid="549"/>
                                        </p:tgtEl>
                                      </p:cBhvr>
                                    </p:animEffect>
                                  </p:childTnLst>
                                </p:cTn>
                              </p:par>
                            </p:childTnLst>
                          </p:cTn>
                        </p:par>
                        <p:par>
                          <p:cTn id="8" fill="hold">
                            <p:stCondLst>
                              <p:cond delay="1000"/>
                            </p:stCondLst>
                            <p:childTnLst>
                              <p:par>
                                <p:cTn id="9" presetClass="entr" nodeType="afterEffect" presetID="9" grpId="2" fill="hold">
                                  <p:stCondLst>
                                    <p:cond delay="0"/>
                                  </p:stCondLst>
                                  <p:iterate type="el" backwards="0">
                                    <p:tmAbs val="0"/>
                                  </p:iterate>
                                  <p:childTnLst>
                                    <p:set>
                                      <p:cBhvr>
                                        <p:cTn id="10" fill="hold"/>
                                        <p:tgtEl>
                                          <p:spTgt spid="557"/>
                                        </p:tgtEl>
                                        <p:attrNameLst>
                                          <p:attrName>style.visibility</p:attrName>
                                        </p:attrNameLst>
                                      </p:cBhvr>
                                      <p:to>
                                        <p:strVal val="visible"/>
                                      </p:to>
                                    </p:set>
                                    <p:animEffect filter="dissolve" transition="in">
                                      <p:cBhvr>
                                        <p:cTn id="11" dur="10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9" grpId="1"/>
      <p:bldP build="whole" bldLvl="1" animBg="1" rev="0" advAuto="0" spid="557"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563" name="20141227_17061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64" name="Shape 564"/>
          <p:cNvSpPr/>
          <p:nvPr/>
        </p:nvSpPr>
        <p:spPr>
          <a:xfrm>
            <a:off x="367376" y="2480462"/>
            <a:ext cx="23649249" cy="9720276"/>
          </a:xfrm>
          <a:prstGeom prst="rect">
            <a:avLst/>
          </a:prstGeom>
          <a:solidFill>
            <a:srgbClr val="DCDEE0">
              <a:alpha val="44717"/>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800">
                <a:latin typeface="Helvetica Neue"/>
                <a:ea typeface="Helvetica Neue"/>
                <a:cs typeface="Helvetica Neue"/>
                <a:sym typeface="Helvetica Neue"/>
              </a:defRPr>
            </a:pPr>
            <a:r>
              <a:t> </a:t>
            </a: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defRPr sz="5800">
                <a:latin typeface="Helvetica Neue"/>
                <a:ea typeface="Helvetica Neue"/>
                <a:cs typeface="Helvetica Neue"/>
                <a:sym typeface="Helvetica Neue"/>
              </a:defRPr>
            </a:pPr>
          </a:p>
          <a:p>
            <a:pPr defTabSz="825500">
              <a:tabLst>
                <a:tab pos="4279900" algn="l"/>
              </a:tabLst>
              <a:defRPr sz="5800">
                <a:latin typeface="Helvetica Neue"/>
                <a:ea typeface="Helvetica Neue"/>
                <a:cs typeface="Helvetica Neue"/>
                <a:sym typeface="Helvetica Neue"/>
              </a:defRPr>
            </a:pPr>
          </a:p>
        </p:txBody>
      </p:sp>
      <p:grpSp>
        <p:nvGrpSpPr>
          <p:cNvPr id="567" name="Group 567"/>
          <p:cNvGrpSpPr/>
          <p:nvPr/>
        </p:nvGrpSpPr>
        <p:grpSpPr>
          <a:xfrm>
            <a:off x="1096863" y="3341092"/>
            <a:ext cx="22823290" cy="1345109"/>
            <a:chOff x="0" y="0"/>
            <a:chExt cx="22823289" cy="1345108"/>
          </a:xfrm>
        </p:grpSpPr>
        <p:sp>
          <p:nvSpPr>
            <p:cNvPr id="565" name="Shape 565"/>
            <p:cNvSpPr/>
            <p:nvPr/>
          </p:nvSpPr>
          <p:spPr>
            <a:xfrm>
              <a:off x="2027336" y="0"/>
              <a:ext cx="20795954" cy="633909"/>
            </a:xfrm>
            <a:prstGeom prst="rect">
              <a:avLst/>
            </a:prstGeom>
            <a:solidFill>
              <a:srgbClr val="CDA793"/>
            </a:solidFill>
            <a:ln w="12700" cap="flat">
              <a:noFill/>
              <a:miter lim="400000"/>
            </a:ln>
            <a:effectLst>
              <a:outerShdw sx="100000" sy="100000" kx="0" ky="0" algn="b" rotWithShape="0" blurRad="76200" dist="0" dir="18900000">
                <a:srgbClr val="000000"/>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66" name="Shape 566"/>
            <p:cNvSpPr/>
            <p:nvPr/>
          </p:nvSpPr>
          <p:spPr>
            <a:xfrm>
              <a:off x="0" y="711200"/>
              <a:ext cx="3542507" cy="633909"/>
            </a:xfrm>
            <a:prstGeom prst="rect">
              <a:avLst/>
            </a:prstGeom>
            <a:solidFill>
              <a:srgbClr val="CDA793"/>
            </a:solidFill>
            <a:ln w="12700" cap="flat">
              <a:noFill/>
              <a:miter lim="400000"/>
            </a:ln>
            <a:effectLst>
              <a:outerShdw sx="100000" sy="100000" kx="0" ky="0" algn="b" rotWithShape="0" blurRad="76200" dist="0" dir="18900000">
                <a:srgbClr val="000000"/>
              </a:outerShdw>
            </a:effectLst>
          </p:spPr>
          <p:txBody>
            <a:bodyPr wrap="square" lIns="50800" tIns="50800" rIns="50800" bIns="50800" numCol="1" anchor="ctr">
              <a:noAutofit/>
            </a:bodyP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grpSp>
      <p:sp>
        <p:nvSpPr>
          <p:cNvPr id="568" name="Shape 568"/>
          <p:cNvSpPr/>
          <p:nvPr/>
        </p:nvSpPr>
        <p:spPr>
          <a:xfrm>
            <a:off x="1066800" y="11519892"/>
            <a:ext cx="12031663" cy="633909"/>
          </a:xfrm>
          <a:prstGeom prst="rect">
            <a:avLst/>
          </a:prstGeom>
          <a:solidFill>
            <a:srgbClr val="CDA793"/>
          </a:solidFill>
          <a:ln w="12700">
            <a:miter lim="400000"/>
          </a:ln>
          <a:effectLst>
            <a:outerShdw sx="100000" sy="100000" kx="0" ky="0" algn="b" rotWithShape="0" blurRad="76200" dist="0" dir="18900000">
              <a:srgbClr val="000000"/>
            </a:outerShdw>
          </a:effectLst>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sp>
        <p:nvSpPr>
          <p:cNvPr id="569" name="Shape 569"/>
          <p:cNvSpPr/>
          <p:nvPr/>
        </p:nvSpPr>
        <p:spPr>
          <a:xfrm>
            <a:off x="350478" y="2489200"/>
            <a:ext cx="23683043" cy="970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40833" indent="-423333">
              <a:buSzPct val="171000"/>
              <a:buChar char="•"/>
              <a:defRPr sz="4500"/>
            </a:pPr>
            <a:r>
              <a:t>Plastics have many many advantages - can replace many other materials</a:t>
            </a:r>
          </a:p>
          <a:p>
            <a:pPr marL="740833" indent="-423333">
              <a:buSzPct val="171000"/>
              <a:buChar char="•"/>
              <a:defRPr sz="4500"/>
            </a:pPr>
            <a:r>
              <a:t>Current mainstream economic model allows for production-costs only, without considering impact-costs</a:t>
            </a:r>
          </a:p>
          <a:p>
            <a:pPr marL="740833" indent="-423333">
              <a:buSzPct val="171000"/>
              <a:buChar char="•"/>
              <a:defRPr sz="4500"/>
            </a:pPr>
            <a:r>
              <a:t>Production is rapidly increasing</a:t>
            </a:r>
          </a:p>
          <a:p>
            <a:pPr marL="740833" indent="-423333">
              <a:buSzPct val="171000"/>
              <a:buChar char="•"/>
              <a:defRPr sz="4500"/>
            </a:pPr>
            <a:r>
              <a:t>Single/one-time use is a major fraction</a:t>
            </a:r>
          </a:p>
          <a:p>
            <a:pPr marL="740833" indent="-423333">
              <a:buSzPct val="171000"/>
              <a:buChar char="•"/>
              <a:defRPr sz="4500"/>
            </a:pPr>
            <a:r>
              <a:t>There is no recycling, only down-cycling</a:t>
            </a:r>
          </a:p>
          <a:p>
            <a:pPr marL="740833" indent="-423333">
              <a:buSzPct val="171000"/>
              <a:buChar char="•"/>
              <a:defRPr sz="4500"/>
            </a:pPr>
            <a:r>
              <a:t>Plastics are everywhere</a:t>
            </a:r>
          </a:p>
          <a:p>
            <a:pPr marL="740833" indent="-423333">
              <a:buSzPct val="171000"/>
              <a:buChar char="•"/>
              <a:defRPr sz="4500"/>
            </a:pPr>
            <a:r>
              <a:t>Plastics are in everything</a:t>
            </a:r>
          </a:p>
          <a:p>
            <a:pPr marL="740833" indent="-423333">
              <a:buSzPct val="171000"/>
              <a:buChar char="•"/>
              <a:defRPr sz="4500"/>
            </a:pPr>
            <a:r>
              <a:t>Plastics impact ecosystems and accelerate extinction</a:t>
            </a:r>
          </a:p>
          <a:p>
            <a:pPr marL="740833" indent="-423333">
              <a:buSzPct val="171000"/>
              <a:buChar char="•"/>
              <a:defRPr sz="4500"/>
            </a:pPr>
            <a:r>
              <a:t>Microplastics are in all food chains</a:t>
            </a:r>
          </a:p>
          <a:p>
            <a:pPr marL="740833" indent="-423333">
              <a:buSzPct val="171000"/>
              <a:buChar char="•"/>
              <a:defRPr sz="4500"/>
            </a:pPr>
            <a:r>
              <a:t>There are many time-lagged impacts: land fills, built environment, coastal infrastructure</a:t>
            </a:r>
          </a:p>
          <a:p>
            <a:pPr marL="740833" indent="-423333">
              <a:buSzPct val="171000"/>
              <a:buChar char="•"/>
              <a:defRPr sz="4500"/>
            </a:pPr>
            <a:r>
              <a:t>Sea-level rise, climate change impacts (including storms, wildfires) can disperse plastics</a:t>
            </a:r>
          </a:p>
          <a:p>
            <a:pPr marL="740833" indent="-423333">
              <a:buSzPct val="171000"/>
              <a:buChar char="•"/>
              <a:defRPr sz="4500"/>
            </a:pPr>
            <a:r>
              <a:t>…..</a:t>
            </a:r>
          </a:p>
          <a:p>
            <a:pPr marL="740833" indent="-423333">
              <a:buSzPct val="171000"/>
              <a:buChar char="•"/>
              <a:defRPr sz="4500"/>
            </a:pPr>
            <a:r>
              <a:t>The threat is increasingly better understood …</a:t>
            </a:r>
          </a:p>
        </p:txBody>
      </p:sp>
      <p:sp>
        <p:nvSpPr>
          <p:cNvPr id="570" name="Shape 570"/>
          <p:cNvSpPr/>
          <p:nvPr/>
        </p:nvSpPr>
        <p:spPr>
          <a:xfrm>
            <a:off x="367376" y="254000"/>
            <a:ext cx="23649247"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0"/>
            </a:lvl1pPr>
          </a:lstStyle>
          <a:p>
            <a:pPr/>
            <a:r>
              <a:t>Bringing the Knowledge of Plastic Debris in the Oceans to Society</a:t>
            </a:r>
          </a:p>
        </p:txBody>
      </p:sp>
      <p:sp>
        <p:nvSpPr>
          <p:cNvPr id="571" name="Shape 571"/>
          <p:cNvSpPr/>
          <p:nvPr/>
        </p:nvSpPr>
        <p:spPr>
          <a:xfrm>
            <a:off x="10344100" y="1650999"/>
            <a:ext cx="13728044"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5000"/>
            </a:lvl1pPr>
          </a:lstStyle>
          <a:p>
            <a:pPr/>
            <a:r>
              <a:t>Plag, 2019: Town Hall at OCEANS 2019, Seattle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7"/>
                                        </p:tgtEl>
                                        <p:attrNameLst>
                                          <p:attrName>style.visibility</p:attrName>
                                        </p:attrNameLst>
                                      </p:cBhvr>
                                      <p:to>
                                        <p:strVal val="visible"/>
                                      </p:to>
                                    </p:set>
                                    <p:animEffect filter="fade" transition="in">
                                      <p:cBhvr>
                                        <p:cTn id="7" dur="1500"/>
                                        <p:tgtEl>
                                          <p:spTgt spid="567"/>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68"/>
                                        </p:tgtEl>
                                        <p:attrNameLst>
                                          <p:attrName>style.visibility</p:attrName>
                                        </p:attrNameLst>
                                      </p:cBhvr>
                                      <p:to>
                                        <p:strVal val="visible"/>
                                      </p:to>
                                    </p:set>
                                    <p:animEffect filter="fade" transition="in">
                                      <p:cBhvr>
                                        <p:cTn id="11" dur="15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1"/>
      <p:bldP build="whole" bldLvl="1" animBg="1" rev="0" advAuto="0" spid="568"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61" name="Shape 261"/>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pic>
        <p:nvPicPr>
          <p:cNvPr id="262" name="lifetime.tiff"/>
          <p:cNvPicPr>
            <a:picLocks noChangeAspect="1"/>
          </p:cNvPicPr>
          <p:nvPr/>
        </p:nvPicPr>
        <p:blipFill>
          <a:blip r:embed="rId2">
            <a:extLst/>
          </a:blip>
          <a:stretch>
            <a:fillRect/>
          </a:stretch>
        </p:blipFill>
        <p:spPr>
          <a:xfrm>
            <a:off x="4894728" y="870082"/>
            <a:ext cx="13687045" cy="12779516"/>
          </a:xfrm>
          <a:prstGeom prst="rect">
            <a:avLst/>
          </a:prstGeom>
          <a:ln w="12700">
            <a:miter lim="400000"/>
          </a:ln>
        </p:spPr>
      </p:pic>
      <p:sp>
        <p:nvSpPr>
          <p:cNvPr id="263" name="Shape 263"/>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64"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265" name="Shape 265"/>
          <p:cNvSpPr/>
          <p:nvPr/>
        </p:nvSpPr>
        <p:spPr>
          <a:xfrm>
            <a:off x="4316876" y="4113014"/>
            <a:ext cx="6675278" cy="1392337"/>
          </a:xfrm>
          <a:prstGeom prst="wedgeEllipseCallout">
            <a:avLst>
              <a:gd name="adj1" fmla="val 58161"/>
              <a:gd name="adj2" fmla="val -127372"/>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400 million tons (Mt)</a:t>
            </a:r>
          </a:p>
        </p:txBody>
      </p:sp>
      <p:sp>
        <p:nvSpPr>
          <p:cNvPr id="266" name="Shape 266"/>
          <p:cNvSpPr/>
          <p:nvPr/>
        </p:nvSpPr>
        <p:spPr>
          <a:xfrm>
            <a:off x="19466619" y="318095"/>
            <a:ext cx="4625281" cy="1392338"/>
          </a:xfrm>
          <a:prstGeom prst="wedgeEllipseCallout">
            <a:avLst>
              <a:gd name="adj1" fmla="val -185832"/>
              <a:gd name="adj2" fmla="val 32081"/>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448 Mt in 2015</a:t>
            </a:r>
          </a:p>
        </p:txBody>
      </p:sp>
      <p:sp>
        <p:nvSpPr>
          <p:cNvPr id="267" name="Shape 267"/>
          <p:cNvSpPr/>
          <p:nvPr/>
        </p:nvSpPr>
        <p:spPr>
          <a:xfrm>
            <a:off x="19136419" y="11697295"/>
            <a:ext cx="5160864" cy="1392338"/>
          </a:xfrm>
          <a:prstGeom prst="wedgeEllipseCallout">
            <a:avLst>
              <a:gd name="adj1" fmla="val -158966"/>
              <a:gd name="adj2" fmla="val -91884"/>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lvl1pPr>
          </a:lstStyle>
          <a:p>
            <a:pPr/>
            <a:r>
              <a:t>161Mt &lt; 6 months</a:t>
            </a:r>
          </a:p>
        </p:txBody>
      </p:sp>
      <p:sp>
        <p:nvSpPr>
          <p:cNvPr id="268" name="Shape 268"/>
          <p:cNvSpPr/>
          <p:nvPr/>
        </p:nvSpPr>
        <p:spPr>
          <a:xfrm>
            <a:off x="19060219" y="2273895"/>
            <a:ext cx="5257901" cy="3340795"/>
          </a:xfrm>
          <a:prstGeom prst="wedgeEllipseCallout">
            <a:avLst>
              <a:gd name="adj1" fmla="val -146618"/>
              <a:gd name="adj2" fmla="val -30148"/>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r>
              <a:t>Average usetime: 5 years </a:t>
            </a:r>
          </a:p>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r>
              <a:t>Average lifetime:</a:t>
            </a:r>
          </a:p>
          <a:p>
            <a:pPr algn="ctr" defTabSz="1130300">
              <a:defRPr sz="4000">
                <a:effectLst>
                  <a:outerShdw sx="100000" sy="100000" kx="0" ky="0" algn="b" rotWithShape="0" blurRad="25400" dist="23998" dir="2700000">
                    <a:srgbClr val="000000">
                      <a:alpha val="31034"/>
                    </a:srgbClr>
                  </a:outerShdw>
                </a:effectLst>
                <a:latin typeface="+mj-lt"/>
                <a:ea typeface="+mj-ea"/>
                <a:cs typeface="+mj-cs"/>
                <a:sym typeface="Gill Sans"/>
              </a:defRPr>
            </a:pPr>
            <a:r>
              <a:t>500 - 5,000 years</a:t>
            </a:r>
          </a:p>
        </p:txBody>
      </p:sp>
      <p:grpSp>
        <p:nvGrpSpPr>
          <p:cNvPr id="271" name="Group 271"/>
          <p:cNvGrpSpPr/>
          <p:nvPr/>
        </p:nvGrpSpPr>
        <p:grpSpPr>
          <a:xfrm>
            <a:off x="14664466" y="1268559"/>
            <a:ext cx="9605585" cy="10769601"/>
            <a:chOff x="0" y="0"/>
            <a:chExt cx="9605584" cy="10769600"/>
          </a:xfrm>
        </p:grpSpPr>
        <p:sp>
          <p:nvSpPr>
            <p:cNvPr id="269" name="Shape 269"/>
            <p:cNvSpPr/>
            <p:nvPr/>
          </p:nvSpPr>
          <p:spPr>
            <a:xfrm>
              <a:off x="2930146" y="4237485"/>
              <a:ext cx="6675439" cy="3507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8" y="0"/>
                  </a:moveTo>
                  <a:cubicBezTo>
                    <a:pt x="2115" y="0"/>
                    <a:pt x="2023" y="175"/>
                    <a:pt x="2023" y="391"/>
                  </a:cubicBezTo>
                  <a:lnTo>
                    <a:pt x="2023" y="12415"/>
                  </a:lnTo>
                  <a:lnTo>
                    <a:pt x="0" y="13198"/>
                  </a:lnTo>
                  <a:lnTo>
                    <a:pt x="2023" y="13982"/>
                  </a:lnTo>
                  <a:lnTo>
                    <a:pt x="2023" y="21209"/>
                  </a:lnTo>
                  <a:cubicBezTo>
                    <a:pt x="2023" y="21425"/>
                    <a:pt x="2115" y="21600"/>
                    <a:pt x="2228" y="21600"/>
                  </a:cubicBezTo>
                  <a:lnTo>
                    <a:pt x="21395" y="21600"/>
                  </a:lnTo>
                  <a:cubicBezTo>
                    <a:pt x="21508" y="21600"/>
                    <a:pt x="21600" y="21425"/>
                    <a:pt x="21600" y="21209"/>
                  </a:cubicBezTo>
                  <a:lnTo>
                    <a:pt x="21600" y="391"/>
                  </a:lnTo>
                  <a:cubicBezTo>
                    <a:pt x="21600" y="175"/>
                    <a:pt x="21508" y="0"/>
                    <a:pt x="21395" y="0"/>
                  </a:cubicBezTo>
                  <a:lnTo>
                    <a:pt x="2228" y="0"/>
                  </a:lnTo>
                  <a:close/>
                </a:path>
              </a:pathLst>
            </a:custGeom>
            <a:solidFill>
              <a:srgbClr val="000000"/>
            </a:solidFill>
            <a:ln w="12700" cap="flat">
              <a:noFill/>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Build.+Const.:       72 Mt, 35 yrs</a:t>
              </a:r>
            </a:p>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Industrial mach.:     3 Mt, 20 yrs</a:t>
              </a:r>
            </a:p>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Transportation:      30 Mt, 13 yrs</a:t>
              </a:r>
            </a:p>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Electrical:              19 Mt, 8 yrs</a:t>
              </a:r>
            </a:p>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Textiles:                 65 Mt, 5 yrs</a:t>
              </a:r>
            </a:p>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Consum. prod.:     46 Mt, 3 yrs</a:t>
              </a:r>
            </a:p>
            <a:p>
              <a:pPr defTabSz="1130300">
                <a:defRPr sz="3000">
                  <a:solidFill>
                    <a:srgbClr val="FFFFFF"/>
                  </a:solidFill>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Packaging:          161 Mt, &lt;0.5 yrs</a:t>
              </a:r>
            </a:p>
          </p:txBody>
        </p:sp>
        <p:sp>
          <p:nvSpPr>
            <p:cNvPr id="270" name="Shape 270"/>
            <p:cNvSpPr/>
            <p:nvPr/>
          </p:nvSpPr>
          <p:spPr>
            <a:xfrm>
              <a:off x="0" y="-1"/>
              <a:ext cx="3083422" cy="1076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70000"/>
              </a:lvl1pPr>
            </a:lstStyle>
            <a:p>
              <a:pPr/>
              <a:r>
                <a:t>}</a:t>
              </a:r>
            </a:p>
          </p:txBody>
        </p:sp>
      </p:grpSp>
      <p:sp>
        <p:nvSpPr>
          <p:cNvPr id="272" name="Shape 272"/>
          <p:cNvSpPr/>
          <p:nvPr/>
        </p:nvSpPr>
        <p:spPr>
          <a:xfrm>
            <a:off x="13089892" y="13258800"/>
            <a:ext cx="1107015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https://www.nationalgeographic.com/magazine/2018/06/plastic-planet-waste-pollution-trash-crisis/</a:t>
            </a:r>
          </a:p>
        </p:txBody>
      </p:sp>
      <p:sp>
        <p:nvSpPr>
          <p:cNvPr id="273" name="Shape 273"/>
          <p:cNvSpPr/>
          <p:nvPr/>
        </p:nvSpPr>
        <p:spPr>
          <a:xfrm>
            <a:off x="240407" y="1242813"/>
            <a:ext cx="4468317"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i="1" sz="3200"/>
            </a:pPr>
            <a:r>
              <a:t>A LIFETIME OF PLASTIC</a:t>
            </a:r>
          </a:p>
          <a:p>
            <a:pPr>
              <a:defRPr i="1" sz="3000"/>
            </a:pPr>
            <a:r>
              <a:t>The first plastics made from fossil fuels are just over a century old.They came into widespread use after World War II and are found today in everything from cars to medical devices to food packaging. Their useful lifetime varies. Once disposed of, they break down into smaller fragments that linger for centuries.</a:t>
            </a:r>
          </a:p>
        </p:txBody>
      </p:sp>
      <p:sp>
        <p:nvSpPr>
          <p:cNvPr id="274" name="Shape 274"/>
          <p:cNvSpPr/>
          <p:nvPr/>
        </p:nvSpPr>
        <p:spPr>
          <a:xfrm>
            <a:off x="357361" y="12890500"/>
            <a:ext cx="4234409"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a:solidFill>
                  <a:srgbClr val="999999"/>
                </a:solidFill>
              </a:defRPr>
            </a:pPr>
            <a:r>
              <a:t>JASON TREAT AND RYAN WILLIAMS, NGM STAFF</a:t>
            </a:r>
          </a:p>
          <a:p>
            <a:pPr>
              <a:defRPr i="1">
                <a:solidFill>
                  <a:srgbClr val="999999"/>
                </a:solidFill>
              </a:defRPr>
            </a:pPr>
            <a:r>
              <a:t>SOURCE: ROLAND GEYER, UNIVERSITY OF CALIFORNIA, SANTA BARBARA</a:t>
            </a:r>
          </a:p>
        </p:txBody>
      </p:sp>
      <p:sp>
        <p:nvSpPr>
          <p:cNvPr id="275" name="Shape 275"/>
          <p:cNvSpPr/>
          <p:nvPr/>
        </p:nvSpPr>
        <p:spPr>
          <a:xfrm>
            <a:off x="152400" y="1014214"/>
            <a:ext cx="10337800" cy="12028190"/>
          </a:xfrm>
          <a:prstGeom prst="rect">
            <a:avLst/>
          </a:prstGeom>
          <a:solidFill>
            <a:srgbClr val="DCDEE0"/>
          </a:soli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2% annual increase in production:</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2025: 550 Mt</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2035: 670 Mt</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2045:  817 Mt</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Total production:</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2015: 7 Bt</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2045: 26 Bt</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1% in the ocean: 260 Mt</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In coastal built environment prone to disasters:</a:t>
            </a:r>
          </a:p>
          <a:p>
            <a:pPr algn="ctr" defTabSz="1130300">
              <a:defRPr sz="4500">
                <a:effectLst>
                  <a:outerShdw sx="100000" sy="100000" kx="0" ky="0" algn="b" rotWithShape="0" blurRad="25400" dist="23998" dir="2700000">
                    <a:srgbClr val="000000">
                      <a:alpha val="31034"/>
                    </a:srgbClr>
                  </a:outerShdw>
                </a:effectLst>
                <a:latin typeface="Helvetica Neue"/>
                <a:ea typeface="Helvetica Neue"/>
                <a:cs typeface="Helvetica Neue"/>
                <a:sym typeface="Helvetica Neue"/>
              </a:defRPr>
            </a:pPr>
            <a:r>
              <a:t>1.7 Bt</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5"/>
                                        </p:tgtEl>
                                        <p:attrNameLst>
                                          <p:attrName>style.visibility</p:attrName>
                                        </p:attrNameLst>
                                      </p:cBhvr>
                                      <p:to>
                                        <p:strVal val="visible"/>
                                      </p:to>
                                    </p:set>
                                    <p:anim calcmode="lin" valueType="num">
                                      <p:cBhvr>
                                        <p:cTn id="7" dur="750" fill="hold"/>
                                        <p:tgtEl>
                                          <p:spTgt spid="265"/>
                                        </p:tgtEl>
                                        <p:attrNameLst>
                                          <p:attrName>ppt_w</p:attrName>
                                        </p:attrNameLst>
                                      </p:cBhvr>
                                      <p:tavLst>
                                        <p:tav tm="0">
                                          <p:val>
                                            <p:fltVal val="0"/>
                                          </p:val>
                                        </p:tav>
                                        <p:tav tm="100000">
                                          <p:val>
                                            <p:strVal val="#ppt_w"/>
                                          </p:val>
                                        </p:tav>
                                      </p:tavLst>
                                    </p:anim>
                                    <p:anim calcmode="lin" valueType="num">
                                      <p:cBhvr>
                                        <p:cTn id="8" dur="750" fill="hold"/>
                                        <p:tgtEl>
                                          <p:spTgt spid="26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66"/>
                                        </p:tgtEl>
                                        <p:attrNameLst>
                                          <p:attrName>style.visibility</p:attrName>
                                        </p:attrNameLst>
                                      </p:cBhvr>
                                      <p:to>
                                        <p:strVal val="visible"/>
                                      </p:to>
                                    </p:set>
                                    <p:anim calcmode="lin" valueType="num">
                                      <p:cBhvr>
                                        <p:cTn id="13" dur="750" fill="hold"/>
                                        <p:tgtEl>
                                          <p:spTgt spid="266"/>
                                        </p:tgtEl>
                                        <p:attrNameLst>
                                          <p:attrName>ppt_w</p:attrName>
                                        </p:attrNameLst>
                                      </p:cBhvr>
                                      <p:tavLst>
                                        <p:tav tm="0">
                                          <p:val>
                                            <p:fltVal val="0"/>
                                          </p:val>
                                        </p:tav>
                                        <p:tav tm="100000">
                                          <p:val>
                                            <p:strVal val="#ppt_w"/>
                                          </p:val>
                                        </p:tav>
                                      </p:tavLst>
                                    </p:anim>
                                    <p:anim calcmode="lin" valueType="num">
                                      <p:cBhvr>
                                        <p:cTn id="14" dur="750" fill="hold"/>
                                        <p:tgtEl>
                                          <p:spTgt spid="26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68"/>
                                        </p:tgtEl>
                                        <p:attrNameLst>
                                          <p:attrName>style.visibility</p:attrName>
                                        </p:attrNameLst>
                                      </p:cBhvr>
                                      <p:to>
                                        <p:strVal val="visible"/>
                                      </p:to>
                                    </p:set>
                                    <p:anim calcmode="lin" valueType="num">
                                      <p:cBhvr>
                                        <p:cTn id="19" dur="750" fill="hold"/>
                                        <p:tgtEl>
                                          <p:spTgt spid="268"/>
                                        </p:tgtEl>
                                        <p:attrNameLst>
                                          <p:attrName>ppt_w</p:attrName>
                                        </p:attrNameLst>
                                      </p:cBhvr>
                                      <p:tavLst>
                                        <p:tav tm="0">
                                          <p:val>
                                            <p:fltVal val="0"/>
                                          </p:val>
                                        </p:tav>
                                        <p:tav tm="100000">
                                          <p:val>
                                            <p:strVal val="#ppt_w"/>
                                          </p:val>
                                        </p:tav>
                                      </p:tavLst>
                                    </p:anim>
                                    <p:anim calcmode="lin" valueType="num">
                                      <p:cBhvr>
                                        <p:cTn id="20" dur="750" fill="hold"/>
                                        <p:tgtEl>
                                          <p:spTgt spid="26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67"/>
                                        </p:tgtEl>
                                        <p:attrNameLst>
                                          <p:attrName>style.visibility</p:attrName>
                                        </p:attrNameLst>
                                      </p:cBhvr>
                                      <p:to>
                                        <p:strVal val="visible"/>
                                      </p:to>
                                    </p:set>
                                    <p:anim calcmode="lin" valueType="num">
                                      <p:cBhvr>
                                        <p:cTn id="25" dur="750" fill="hold"/>
                                        <p:tgtEl>
                                          <p:spTgt spid="267"/>
                                        </p:tgtEl>
                                        <p:attrNameLst>
                                          <p:attrName>ppt_w</p:attrName>
                                        </p:attrNameLst>
                                      </p:cBhvr>
                                      <p:tavLst>
                                        <p:tav tm="0">
                                          <p:val>
                                            <p:fltVal val="0"/>
                                          </p:val>
                                        </p:tav>
                                        <p:tav tm="100000">
                                          <p:val>
                                            <p:strVal val="#ppt_w"/>
                                          </p:val>
                                        </p:tav>
                                      </p:tavLst>
                                    </p:anim>
                                    <p:anim calcmode="lin" valueType="num">
                                      <p:cBhvr>
                                        <p:cTn id="26" dur="750" fill="hold"/>
                                        <p:tgtEl>
                                          <p:spTgt spid="26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5" fill="hold">
                                  <p:stCondLst>
                                    <p:cond delay="0"/>
                                  </p:stCondLst>
                                  <p:iterate type="el" backwards="0">
                                    <p:tmAbs val="0"/>
                                  </p:iterate>
                                  <p:childTnLst>
                                    <p:set>
                                      <p:cBhvr>
                                        <p:cTn id="30" fill="hold"/>
                                        <p:tgtEl>
                                          <p:spTgt spid="271"/>
                                        </p:tgtEl>
                                        <p:attrNameLst>
                                          <p:attrName>style.visibility</p:attrName>
                                        </p:attrNameLst>
                                      </p:cBhvr>
                                      <p:to>
                                        <p:strVal val="visible"/>
                                      </p:to>
                                    </p:set>
                                    <p:animEffect filter="dissolve" transition="in">
                                      <p:cBhvr>
                                        <p:cTn id="31" dur="750"/>
                                        <p:tgtEl>
                                          <p:spTgt spid="271"/>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9" grpId="6" fill="hold">
                                  <p:stCondLst>
                                    <p:cond delay="0"/>
                                  </p:stCondLst>
                                  <p:iterate type="el" backwards="0">
                                    <p:tmAbs val="0"/>
                                  </p:iterate>
                                  <p:childTnLst>
                                    <p:set>
                                      <p:cBhvr>
                                        <p:cTn id="35" fill="hold"/>
                                        <p:tgtEl>
                                          <p:spTgt spid="275"/>
                                        </p:tgtEl>
                                        <p:attrNameLst>
                                          <p:attrName>style.visibility</p:attrName>
                                        </p:attrNameLst>
                                      </p:cBhvr>
                                      <p:to>
                                        <p:strVal val="visible"/>
                                      </p:to>
                                    </p:set>
                                    <p:animEffect filter="dissolve" transition="in">
                                      <p:cBhvr>
                                        <p:cTn id="36"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6"/>
      <p:bldP build="whole" bldLvl="1" animBg="1" rev="0" advAuto="0" spid="271" grpId="5"/>
      <p:bldP build="whole" bldLvl="1" animBg="1" rev="0" advAuto="0" spid="267" grpId="4"/>
      <p:bldP build="whole" bldLvl="1" animBg="1" rev="0" advAuto="0" spid="266" grpId="2"/>
      <p:bldP build="whole" bldLvl="1" animBg="1" rev="0" advAuto="0" spid="268" grpId="3"/>
      <p:bldP build="whole" bldLvl="1" animBg="1" rev="0" advAuto="0" spid="265"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77" name="Shape 27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78" name="Mari_Logo1.jpg"/>
          <p:cNvPicPr>
            <a:picLocks noChangeAspect="1"/>
          </p:cNvPicPr>
          <p:nvPr/>
        </p:nvPicPr>
        <p:blipFill>
          <a:blip r:embed="rId2">
            <a:extLst/>
          </a:blip>
          <a:stretch>
            <a:fillRect/>
          </a:stretch>
        </p:blipFill>
        <p:spPr>
          <a:xfrm>
            <a:off x="23455572" y="91975"/>
            <a:ext cx="933017" cy="765474"/>
          </a:xfrm>
          <a:prstGeom prst="rect">
            <a:avLst/>
          </a:prstGeom>
          <a:ln w="12700">
            <a:miter lim="400000"/>
          </a:ln>
        </p:spPr>
      </p:pic>
      <p:pic>
        <p:nvPicPr>
          <p:cNvPr id="279" name="law_sf1a.tiff"/>
          <p:cNvPicPr>
            <a:picLocks noChangeAspect="1"/>
          </p:cNvPicPr>
          <p:nvPr/>
        </p:nvPicPr>
        <p:blipFill>
          <a:blip r:embed="rId3">
            <a:extLst/>
          </a:blip>
          <a:stretch>
            <a:fillRect/>
          </a:stretch>
        </p:blipFill>
        <p:spPr>
          <a:xfrm>
            <a:off x="995369" y="1203275"/>
            <a:ext cx="9703618" cy="9003358"/>
          </a:xfrm>
          <a:prstGeom prst="rect">
            <a:avLst/>
          </a:prstGeom>
          <a:ln w="12700">
            <a:miter lim="400000"/>
          </a:ln>
        </p:spPr>
      </p:pic>
      <p:pic>
        <p:nvPicPr>
          <p:cNvPr id="280" name="law_SF1b.tiff"/>
          <p:cNvPicPr>
            <a:picLocks noChangeAspect="1"/>
          </p:cNvPicPr>
          <p:nvPr/>
        </p:nvPicPr>
        <p:blipFill>
          <a:blip r:embed="rId4">
            <a:extLst/>
          </a:blip>
          <a:stretch>
            <a:fillRect/>
          </a:stretch>
        </p:blipFill>
        <p:spPr>
          <a:xfrm>
            <a:off x="11952030" y="877946"/>
            <a:ext cx="11527252" cy="9425417"/>
          </a:xfrm>
          <a:prstGeom prst="rect">
            <a:avLst/>
          </a:prstGeom>
          <a:ln w="12700">
            <a:miter lim="400000"/>
          </a:ln>
        </p:spPr>
      </p:pic>
      <p:sp>
        <p:nvSpPr>
          <p:cNvPr id="281" name="Shape 281"/>
          <p:cNvSpPr/>
          <p:nvPr/>
        </p:nvSpPr>
        <p:spPr>
          <a:xfrm>
            <a:off x="463488" y="10160000"/>
            <a:ext cx="23277980"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800"/>
            </a:pPr>
            <a:r>
              <a:t>Supplemental Figure 1. (a) Percent distribution of U.S. production of plastic resins in 2014. HDPE = High Density Polyethylene; LLDPE = Linear Low Density Polyethylene; LDPE = Low Density Polyethylene; PP = Polypropylene; PS = Polystyrene; PVC = Polyvinyl Chloride; PET = Polyethylene Terephthalate. (b) Percent distribution of U.S. resin sales and captive use of thermoplastics (all materials shown in top panel except thermosets) according to major markets in 2014. Source: American Chemistry Council (2015). From </a:t>
            </a:r>
          </a:p>
          <a:p>
            <a:pPr algn="r">
              <a:defRPr sz="3800"/>
            </a:pPr>
            <a:r>
              <a:t>Lavender Law (2017)</a:t>
            </a:r>
          </a:p>
        </p:txBody>
      </p:sp>
      <p:sp>
        <p:nvSpPr>
          <p:cNvPr id="282" name="Shape 282"/>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284" name="Shape 284"/>
          <p:cNvSpPr/>
          <p:nvPr/>
        </p:nvSpPr>
        <p:spPr>
          <a:xfrm>
            <a:off x="101848" y="11328400"/>
            <a:ext cx="1270764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https://www.theguardian.com/environment/2019/aug/17/plastic-recycling-myth-what-really-happens-your-rubbish</a:t>
            </a:r>
          </a:p>
        </p:txBody>
      </p:sp>
      <p:pic>
        <p:nvPicPr>
          <p:cNvPr id="285" name="recycling_myth.tiff"/>
          <p:cNvPicPr>
            <a:picLocks noChangeAspect="1"/>
          </p:cNvPicPr>
          <p:nvPr/>
        </p:nvPicPr>
        <p:blipFill>
          <a:blip r:embed="rId2">
            <a:extLst/>
          </a:blip>
          <a:stretch>
            <a:fillRect/>
          </a:stretch>
        </p:blipFill>
        <p:spPr>
          <a:xfrm>
            <a:off x="361950" y="1213646"/>
            <a:ext cx="10082808" cy="5395908"/>
          </a:xfrm>
          <a:prstGeom prst="rect">
            <a:avLst/>
          </a:prstGeom>
          <a:ln w="12700">
            <a:miter lim="400000"/>
          </a:ln>
        </p:spPr>
      </p:pic>
      <p:sp>
        <p:nvSpPr>
          <p:cNvPr id="286" name="Shape 286"/>
          <p:cNvSpPr/>
          <p:nvPr/>
        </p:nvSpPr>
        <p:spPr>
          <a:xfrm>
            <a:off x="5368676" y="12575346"/>
            <a:ext cx="8952212"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https://www.theguardian.com/us-news/2019/jun/21/us-plastic-recycling-landfills</a:t>
            </a:r>
          </a:p>
        </p:txBody>
      </p:sp>
      <p:pic>
        <p:nvPicPr>
          <p:cNvPr id="287" name="recylcing.tiff"/>
          <p:cNvPicPr>
            <a:picLocks noChangeAspect="1"/>
          </p:cNvPicPr>
          <p:nvPr/>
        </p:nvPicPr>
        <p:blipFill>
          <a:blip r:embed="rId3">
            <a:extLst/>
          </a:blip>
          <a:stretch>
            <a:fillRect/>
          </a:stretch>
        </p:blipFill>
        <p:spPr>
          <a:xfrm>
            <a:off x="7186734" y="3228146"/>
            <a:ext cx="9831487" cy="7259708"/>
          </a:xfrm>
          <a:prstGeom prst="rect">
            <a:avLst/>
          </a:prstGeom>
          <a:ln w="12700">
            <a:miter lim="400000"/>
          </a:ln>
        </p:spPr>
      </p:pic>
      <p:sp>
        <p:nvSpPr>
          <p:cNvPr id="288" name="Shape 288"/>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89"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grpSp>
        <p:nvGrpSpPr>
          <p:cNvPr id="292" name="Group 292"/>
          <p:cNvGrpSpPr/>
          <p:nvPr/>
        </p:nvGrpSpPr>
        <p:grpSpPr>
          <a:xfrm>
            <a:off x="14426753" y="4641850"/>
            <a:ext cx="9988997" cy="9048751"/>
            <a:chOff x="0" y="0"/>
            <a:chExt cx="9988996" cy="9048750"/>
          </a:xfrm>
        </p:grpSpPr>
        <p:pic>
          <p:nvPicPr>
            <p:cNvPr id="290" name="how recycle.tiff"/>
            <p:cNvPicPr>
              <a:picLocks noChangeAspect="1"/>
            </p:cNvPicPr>
            <p:nvPr/>
          </p:nvPicPr>
          <p:blipFill>
            <a:blip r:embed="rId5">
              <a:extLst/>
            </a:blip>
            <a:stretch>
              <a:fillRect/>
            </a:stretch>
          </p:blipFill>
          <p:spPr>
            <a:xfrm>
              <a:off x="121096" y="0"/>
              <a:ext cx="9867901" cy="7683500"/>
            </a:xfrm>
            <a:prstGeom prst="rect">
              <a:avLst/>
            </a:prstGeom>
            <a:ln w="12700" cap="flat">
              <a:noFill/>
              <a:miter lim="400000"/>
            </a:ln>
            <a:effectLst/>
          </p:spPr>
        </p:pic>
        <p:sp>
          <p:nvSpPr>
            <p:cNvPr id="291" name="Shape 291"/>
            <p:cNvSpPr/>
            <p:nvPr/>
          </p:nvSpPr>
          <p:spPr>
            <a:xfrm>
              <a:off x="0" y="8642350"/>
              <a:ext cx="960209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https://www.theguardian.com/environment/2019/jun/17/recycling-plastic-wrong-guide</a:t>
              </a:r>
            </a:p>
          </p:txBody>
        </p:sp>
      </p:grpSp>
      <p:sp>
        <p:nvSpPr>
          <p:cNvPr id="293" name="Shape 293"/>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
        <p:nvSpPr>
          <p:cNvPr id="294" name="Shape 294"/>
          <p:cNvSpPr/>
          <p:nvPr/>
        </p:nvSpPr>
        <p:spPr>
          <a:xfrm>
            <a:off x="15364332" y="1011039"/>
            <a:ext cx="8844536" cy="1006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6000">
                <a:latin typeface="Helvetica Neue Light"/>
                <a:ea typeface="Helvetica Neue Light"/>
                <a:cs typeface="Helvetica Neue Light"/>
                <a:sym typeface="Helvetica Neue Light"/>
              </a:defRPr>
            </a:lvl1pPr>
          </a:lstStyle>
          <a:p>
            <a:pPr/>
            <a:r>
              <a:t>Plastic is not handled well</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92"/>
                                        </p:tgtEl>
                                        <p:attrNameLst>
                                          <p:attrName>style.visibility</p:attrName>
                                        </p:attrNameLst>
                                      </p:cBhvr>
                                      <p:to>
                                        <p:strVal val="visible"/>
                                      </p:to>
                                    </p:set>
                                    <p:animEffect filter="dissolve" transition="in">
                                      <p:cBhvr>
                                        <p:cTn id="7"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296" name="pasted-image.pdf"/>
          <p:cNvPicPr>
            <a:picLocks noChangeAspect="1"/>
          </p:cNvPicPr>
          <p:nvPr/>
        </p:nvPicPr>
        <p:blipFill>
          <a:blip r:embed="rId2">
            <a:extLst/>
          </a:blip>
          <a:stretch>
            <a:fillRect/>
          </a:stretch>
        </p:blipFill>
        <p:spPr>
          <a:xfrm>
            <a:off x="1639862" y="903485"/>
            <a:ext cx="21104276" cy="12098240"/>
          </a:xfrm>
          <a:prstGeom prst="rect">
            <a:avLst/>
          </a:prstGeom>
          <a:ln w="12700">
            <a:miter lim="400000"/>
          </a:ln>
        </p:spPr>
      </p:pic>
      <p:sp>
        <p:nvSpPr>
          <p:cNvPr id="297" name="Shape 297"/>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298" name="Mari_Logo1.jpg"/>
          <p:cNvPicPr>
            <a:picLocks noChangeAspect="1"/>
          </p:cNvPicPr>
          <p:nvPr/>
        </p:nvPicPr>
        <p:blipFill>
          <a:blip r:embed="rId3">
            <a:extLst/>
          </a:blip>
          <a:stretch>
            <a:fillRect/>
          </a:stretch>
        </p:blipFill>
        <p:spPr>
          <a:xfrm>
            <a:off x="23455572" y="91975"/>
            <a:ext cx="933017" cy="765474"/>
          </a:xfrm>
          <a:prstGeom prst="rect">
            <a:avLst/>
          </a:prstGeom>
          <a:ln w="12700">
            <a:miter lim="400000"/>
          </a:ln>
        </p:spPr>
      </p:pic>
      <p:sp>
        <p:nvSpPr>
          <p:cNvPr id="299" name="Shape 299"/>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pic>
        <p:nvPicPr>
          <p:cNvPr id="301" name="plastic_rain_poster.tiff"/>
          <p:cNvPicPr>
            <a:picLocks noChangeAspect="1"/>
          </p:cNvPicPr>
          <p:nvPr/>
        </p:nvPicPr>
        <p:blipFill>
          <a:blip r:embed="rId2">
            <a:extLst/>
          </a:blip>
          <a:stretch>
            <a:fillRect/>
          </a:stretch>
        </p:blipFill>
        <p:spPr>
          <a:xfrm>
            <a:off x="2857933" y="894159"/>
            <a:ext cx="18668134" cy="12801006"/>
          </a:xfrm>
          <a:prstGeom prst="rect">
            <a:avLst/>
          </a:prstGeom>
          <a:ln w="12700">
            <a:miter lim="400000"/>
          </a:ln>
        </p:spPr>
      </p:pic>
      <p:sp>
        <p:nvSpPr>
          <p:cNvPr id="302" name="Shape 302"/>
          <p:cNvSpPr/>
          <p:nvPr/>
        </p:nvSpPr>
        <p:spPr>
          <a:xfrm>
            <a:off x="10753427" y="13233400"/>
            <a:ext cx="598904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https://pubs.usgs.gov/of/2019/1048/ofr20191048.pdf</a:t>
            </a:r>
          </a:p>
        </p:txBody>
      </p:sp>
      <p:grpSp>
        <p:nvGrpSpPr>
          <p:cNvPr id="305" name="Group 305"/>
          <p:cNvGrpSpPr/>
          <p:nvPr/>
        </p:nvGrpSpPr>
        <p:grpSpPr>
          <a:xfrm>
            <a:off x="9906206" y="1028700"/>
            <a:ext cx="13512388" cy="10484644"/>
            <a:chOff x="0" y="0"/>
            <a:chExt cx="13512387" cy="10484643"/>
          </a:xfrm>
        </p:grpSpPr>
        <p:pic>
          <p:nvPicPr>
            <p:cNvPr id="303" name="plastic_rain.tiff"/>
            <p:cNvPicPr>
              <a:picLocks noChangeAspect="1"/>
            </p:cNvPicPr>
            <p:nvPr/>
          </p:nvPicPr>
          <p:blipFill>
            <a:blip r:embed="rId3">
              <a:extLst/>
            </a:blip>
            <a:stretch>
              <a:fillRect/>
            </a:stretch>
          </p:blipFill>
          <p:spPr>
            <a:xfrm>
              <a:off x="0" y="0"/>
              <a:ext cx="13512388" cy="10484644"/>
            </a:xfrm>
            <a:prstGeom prst="rect">
              <a:avLst/>
            </a:prstGeom>
            <a:ln w="12700" cap="flat">
              <a:noFill/>
              <a:miter lim="400000"/>
            </a:ln>
            <a:effectLst/>
          </p:spPr>
        </p:pic>
        <p:sp>
          <p:nvSpPr>
            <p:cNvPr id="304" name="Shape 304"/>
            <p:cNvSpPr/>
            <p:nvPr/>
          </p:nvSpPr>
          <p:spPr>
            <a:xfrm>
              <a:off x="2646168" y="9461500"/>
              <a:ext cx="10745218"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https://www.theguardian.com/us-news/2019/aug/12/raining-plastic-colorado-usgs-microplastics</a:t>
              </a:r>
            </a:p>
          </p:txBody>
        </p:sp>
      </p:grpSp>
      <p:sp>
        <p:nvSpPr>
          <p:cNvPr id="306" name="Shape 306"/>
          <p:cNvSpPr/>
          <p:nvPr/>
        </p:nvSpPr>
        <p:spPr>
          <a:xfrm>
            <a:off x="-89523" y="934243"/>
            <a:ext cx="24384001" cy="1"/>
          </a:xfrm>
          <a:prstGeom prst="line">
            <a:avLst/>
          </a:prstGeom>
          <a:ln w="25400">
            <a:solidFill>
              <a:srgbClr val="000000"/>
            </a:solidFill>
            <a:miter lim="400000"/>
          </a:ln>
        </p:spPr>
        <p:txBody>
          <a:bodyPr lIns="50800" tIns="50800" rIns="50800" bIns="50800" anchor="ctr"/>
          <a:lstStyle/>
          <a:p>
            <a:pPr algn="ctr" defTabSz="1130300">
              <a:defRPr sz="3000">
                <a:solidFill>
                  <a:srgbClr val="FFFFFF"/>
                </a:solidFill>
                <a:effectLst>
                  <a:outerShdw sx="100000" sy="100000" kx="0" ky="0" algn="b" rotWithShape="0" blurRad="25400" dist="23998" dir="2700000">
                    <a:srgbClr val="000000">
                      <a:alpha val="31034"/>
                    </a:srgbClr>
                  </a:outerShdw>
                </a:effectLst>
                <a:latin typeface="+mj-lt"/>
                <a:ea typeface="+mj-ea"/>
                <a:cs typeface="+mj-cs"/>
                <a:sym typeface="Gill Sans"/>
              </a:defRPr>
            </a:pPr>
          </a:p>
        </p:txBody>
      </p:sp>
      <p:pic>
        <p:nvPicPr>
          <p:cNvPr id="307" name="Mari_Logo1.jpg"/>
          <p:cNvPicPr>
            <a:picLocks noChangeAspect="1"/>
          </p:cNvPicPr>
          <p:nvPr/>
        </p:nvPicPr>
        <p:blipFill>
          <a:blip r:embed="rId4">
            <a:extLst/>
          </a:blip>
          <a:stretch>
            <a:fillRect/>
          </a:stretch>
        </p:blipFill>
        <p:spPr>
          <a:xfrm>
            <a:off x="23455572" y="91975"/>
            <a:ext cx="933017" cy="765474"/>
          </a:xfrm>
          <a:prstGeom prst="rect">
            <a:avLst/>
          </a:prstGeom>
          <a:ln w="12700">
            <a:miter lim="400000"/>
          </a:ln>
        </p:spPr>
      </p:pic>
      <p:sp>
        <p:nvSpPr>
          <p:cNvPr id="308" name="Shape 308"/>
          <p:cNvSpPr/>
          <p:nvPr/>
        </p:nvSpPr>
        <p:spPr>
          <a:xfrm>
            <a:off x="-196900" y="8592"/>
            <a:ext cx="20980845" cy="932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000000"/>
              </a:buClr>
              <a:defRPr sz="5500">
                <a:latin typeface="Helvetica Neue Light"/>
                <a:ea typeface="Helvetica Neue Light"/>
                <a:cs typeface="Helvetica Neue Light"/>
                <a:sym typeface="Helvetica Neue Light"/>
              </a:defRPr>
            </a:lvl1pPr>
          </a:lstStyle>
          <a:p>
            <a:pPr/>
            <a:r>
              <a:t>Marine Litter/Plastic: a Global Catastrophic Risk and A Responsibility</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200"/>
                                  </p:stCondLst>
                                  <p:iterate type="el" backwards="0">
                                    <p:tmAbs val="0"/>
                                  </p:iterate>
                                  <p:childTnLst>
                                    <p:set>
                                      <p:cBhvr>
                                        <p:cTn id="6" fill="hold"/>
                                        <p:tgtEl>
                                          <p:spTgt spid="305"/>
                                        </p:tgtEl>
                                        <p:attrNameLst>
                                          <p:attrName>style.visibility</p:attrName>
                                        </p:attrNameLst>
                                      </p:cBhvr>
                                      <p:to>
                                        <p:strVal val="visible"/>
                                      </p:to>
                                    </p:set>
                                    <p:animEffect filter="dissolve" transition="in">
                                      <p:cBhvr>
                                        <p:cTn id="7"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 grpId="1"/>
    </p:bldLst>
  </p:timing>
</p:sld>
</file>

<file path=ppt/theme/theme1.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American Typewriter"/>
        <a:ea typeface="American Typewriter"/>
        <a:cs typeface="American Typewriter"/>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11303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